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0" r:id="rId5"/>
    <p:sldId id="262" r:id="rId6"/>
    <p:sldId id="261" r:id="rId7"/>
    <p:sldId id="263" r:id="rId8"/>
    <p:sldId id="286" r:id="rId9"/>
    <p:sldId id="287" r:id="rId10"/>
    <p:sldId id="288" r:id="rId11"/>
    <p:sldId id="289" r:id="rId12"/>
    <p:sldId id="290" r:id="rId13"/>
    <p:sldId id="291" r:id="rId14"/>
    <p:sldId id="292" r:id="rId15"/>
    <p:sldId id="293" r:id="rId16"/>
    <p:sldId id="294" r:id="rId17"/>
    <p:sldId id="295" r:id="rId18"/>
    <p:sldId id="296" r:id="rId19"/>
    <p:sldId id="297" r:id="rId20"/>
    <p:sldId id="298" r:id="rId21"/>
    <p:sldId id="299" r:id="rId22"/>
    <p:sldId id="265" r:id="rId23"/>
    <p:sldId id="264" r:id="rId24"/>
    <p:sldId id="266" r:id="rId25"/>
    <p:sldId id="267" r:id="rId26"/>
    <p:sldId id="268" r:id="rId27"/>
    <p:sldId id="269" r:id="rId28"/>
    <p:sldId id="270" r:id="rId29"/>
    <p:sldId id="271" r:id="rId30"/>
    <p:sldId id="259"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6962" autoAdjust="0"/>
    <p:restoredTop sz="94660"/>
  </p:normalViewPr>
  <p:slideViewPr>
    <p:cSldViewPr>
      <p:cViewPr>
        <p:scale>
          <a:sx n="80" d="100"/>
          <a:sy n="80" d="100"/>
        </p:scale>
        <p:origin x="240" y="52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tiff>
</file>

<file path=ppt/media/image2.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7BA5FDBB-DDC4-4EAC-8B5D-2CF22F304E6A}" type="datetimeFigureOut">
              <a:rPr kumimoji="1" lang="ja-JP" altLang="en-US" smtClean="0"/>
              <a:t>2018/5/14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7020731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7BA5FDBB-DDC4-4EAC-8B5D-2CF22F304E6A}" type="datetimeFigureOut">
              <a:rPr kumimoji="1" lang="ja-JP" altLang="en-US" smtClean="0"/>
              <a:t>2018/5/14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22457955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7BA5FDBB-DDC4-4EAC-8B5D-2CF22F304E6A}" type="datetimeFigureOut">
              <a:rPr kumimoji="1" lang="ja-JP" altLang="en-US" smtClean="0"/>
              <a:t>2018/5/14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2672672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000"/>
            </a:lvl1p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7BA5FDBB-DDC4-4EAC-8B5D-2CF22F304E6A}" type="datetimeFigureOut">
              <a:rPr kumimoji="1" lang="ja-JP" altLang="en-US" smtClean="0"/>
              <a:t>2018/5/14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2388638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7BA5FDBB-DDC4-4EAC-8B5D-2CF22F304E6A}" type="datetimeFigureOut">
              <a:rPr kumimoji="1" lang="ja-JP" altLang="en-US" smtClean="0"/>
              <a:t>2018/5/14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41776147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7BA5FDBB-DDC4-4EAC-8B5D-2CF22F304E6A}" type="datetimeFigureOut">
              <a:rPr kumimoji="1" lang="ja-JP" altLang="en-US" smtClean="0"/>
              <a:t>2018/5/14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33944435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7BA5FDBB-DDC4-4EAC-8B5D-2CF22F304E6A}" type="datetimeFigureOut">
              <a:rPr kumimoji="1" lang="ja-JP" altLang="en-US" smtClean="0"/>
              <a:t>2018/5/14</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20808240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7BA5FDBB-DDC4-4EAC-8B5D-2CF22F304E6A}" type="datetimeFigureOut">
              <a:rPr kumimoji="1" lang="ja-JP" altLang="en-US" smtClean="0"/>
              <a:t>2018/5/14</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35256210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BA5FDBB-DDC4-4EAC-8B5D-2CF22F304E6A}" type="datetimeFigureOut">
              <a:rPr kumimoji="1" lang="ja-JP" altLang="en-US" smtClean="0"/>
              <a:t>2018/5/14</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271946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BA5FDBB-DDC4-4EAC-8B5D-2CF22F304E6A}" type="datetimeFigureOut">
              <a:rPr kumimoji="1" lang="ja-JP" altLang="en-US" smtClean="0"/>
              <a:t>2018/5/14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31435404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BA5FDBB-DDC4-4EAC-8B5D-2CF22F304E6A}" type="datetimeFigureOut">
              <a:rPr kumimoji="1" lang="ja-JP" altLang="en-US" smtClean="0"/>
              <a:t>2018/5/14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4625046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A5FDBB-DDC4-4EAC-8B5D-2CF22F304E6A}" type="datetimeFigureOut">
              <a:rPr kumimoji="1" lang="ja-JP" altLang="en-US" smtClean="0"/>
              <a:t>2018/5/14</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B21813B-4443-44D3-BF10-F8062FD69909}" type="slidenum">
              <a:rPr kumimoji="1" lang="ja-JP" altLang="en-US" smtClean="0"/>
              <a:t>‹#›</a:t>
            </a:fld>
            <a:endParaRPr kumimoji="1" lang="ja-JP" altLang="en-US"/>
          </a:p>
        </p:txBody>
      </p:sp>
    </p:spTree>
    <p:extLst>
      <p:ext uri="{BB962C8B-B14F-4D97-AF65-F5344CB8AC3E}">
        <p14:creationId xmlns:p14="http://schemas.microsoft.com/office/powerpoint/2010/main" val="5213314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83DB7C7-1C87-47F2-8178-CEAB2540C686}"/>
              </a:ext>
            </a:extLst>
          </p:cNvPr>
          <p:cNvSpPr>
            <a:spLocks noGrp="1"/>
          </p:cNvSpPr>
          <p:nvPr>
            <p:ph type="ctrTitle"/>
          </p:nvPr>
        </p:nvSpPr>
        <p:spPr/>
        <p:txBody>
          <a:bodyPr/>
          <a:lstStyle/>
          <a:p>
            <a:r>
              <a:rPr kumimoji="1" lang="en-US" altLang="ja-JP" dirty="0"/>
              <a:t>DEATH-March</a:t>
            </a:r>
            <a:endParaRPr kumimoji="1" lang="ja-JP" altLang="en-US" dirty="0"/>
          </a:p>
        </p:txBody>
      </p:sp>
      <p:sp>
        <p:nvSpPr>
          <p:cNvPr id="3" name="字幕 2">
            <a:extLst>
              <a:ext uri="{FF2B5EF4-FFF2-40B4-BE49-F238E27FC236}">
                <a16:creationId xmlns:a16="http://schemas.microsoft.com/office/drawing/2014/main" id="{4259D248-A149-43FE-B128-83A9C69CB73F}"/>
              </a:ext>
            </a:extLst>
          </p:cNvPr>
          <p:cNvSpPr>
            <a:spLocks noGrp="1"/>
          </p:cNvSpPr>
          <p:nvPr>
            <p:ph type="subTitle" idx="1"/>
          </p:nvPr>
        </p:nvSpPr>
        <p:spPr/>
        <p:txBody>
          <a:bodyPr/>
          <a:lstStyle/>
          <a:p>
            <a:endParaRPr kumimoji="1" lang="ja-JP" altLang="en-US"/>
          </a:p>
        </p:txBody>
      </p:sp>
    </p:spTree>
    <p:extLst>
      <p:ext uri="{BB962C8B-B14F-4D97-AF65-F5344CB8AC3E}">
        <p14:creationId xmlns:p14="http://schemas.microsoft.com/office/powerpoint/2010/main" val="41249537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24BBF9C-AEEC-4D1A-A7AF-BC33DCF626C8}"/>
              </a:ext>
            </a:extLst>
          </p:cNvPr>
          <p:cNvSpPr>
            <a:spLocks noGrp="1"/>
          </p:cNvSpPr>
          <p:nvPr>
            <p:ph type="title"/>
          </p:nvPr>
        </p:nvSpPr>
        <p:spPr/>
        <p:txBody>
          <a:bodyPr/>
          <a:lstStyle/>
          <a:p>
            <a:r>
              <a:rPr lang="ja-JP" altLang="en-US" dirty="0"/>
              <a:t>ハッシュチェーンと電子署名</a:t>
            </a:r>
            <a:endParaRPr kumimoji="1" lang="ja-JP" altLang="en-US" dirty="0"/>
          </a:p>
        </p:txBody>
      </p:sp>
      <p:sp>
        <p:nvSpPr>
          <p:cNvPr id="3" name="コンテンツ プレースホルダー 2">
            <a:extLst>
              <a:ext uri="{FF2B5EF4-FFF2-40B4-BE49-F238E27FC236}">
                <a16:creationId xmlns:a16="http://schemas.microsoft.com/office/drawing/2014/main" id="{A4881873-D1A9-4575-BACB-A819D6BCC08E}"/>
              </a:ext>
            </a:extLst>
          </p:cNvPr>
          <p:cNvSpPr>
            <a:spLocks noGrp="1"/>
          </p:cNvSpPr>
          <p:nvPr>
            <p:ph idx="1"/>
          </p:nvPr>
        </p:nvSpPr>
        <p:spPr/>
        <p:txBody>
          <a:bodyPr>
            <a:normAutofit/>
          </a:bodyPr>
          <a:lstStyle/>
          <a:p>
            <a:r>
              <a:rPr lang="ja-JP" altLang="en-US"/>
              <a:t>誰でも参加できる</a:t>
            </a:r>
            <a:r>
              <a:rPr lang="en-US" altLang="ja-JP" dirty="0"/>
              <a:t>P2P</a:t>
            </a:r>
            <a:r>
              <a:rPr lang="ja-JP" altLang="en-US"/>
              <a:t>ネットワーク上</a:t>
            </a:r>
            <a:r>
              <a:rPr lang="ja-JP" altLang="en-US" dirty="0"/>
              <a:t>で台帳を</a:t>
            </a:r>
            <a:r>
              <a:rPr lang="ja-JP" altLang="en-US"/>
              <a:t>管理するためには</a:t>
            </a:r>
            <a:r>
              <a:rPr lang="en-US" altLang="ja-JP" dirty="0"/>
              <a:t>…</a:t>
            </a:r>
          </a:p>
          <a:p>
            <a:pPr lvl="1"/>
            <a:r>
              <a:rPr lang="ja-JP" altLang="en-US"/>
              <a:t>取引の正当性を保証</a:t>
            </a:r>
            <a:endParaRPr lang="en-US" altLang="ja-JP" dirty="0"/>
          </a:p>
          <a:p>
            <a:pPr lvl="1"/>
            <a:r>
              <a:rPr lang="ja-JP" altLang="en-US"/>
              <a:t>取引の順番を正しく記録</a:t>
            </a:r>
            <a:endParaRPr lang="en-US" altLang="ja-JP" dirty="0"/>
          </a:p>
          <a:p>
            <a:endParaRPr lang="en-US" altLang="ja-JP" dirty="0"/>
          </a:p>
          <a:p>
            <a:r>
              <a:rPr lang="ja-JP" altLang="en-US"/>
              <a:t>取引の順番を記録するためのタイムスタンプ</a:t>
            </a:r>
            <a:endParaRPr lang="en-US" altLang="ja-JP" dirty="0"/>
          </a:p>
          <a:p>
            <a:pPr lvl="1"/>
            <a:r>
              <a:rPr lang="ja-JP" altLang="en-US"/>
              <a:t>ハッシュチェーンタイムスタンプ</a:t>
            </a:r>
            <a:endParaRPr lang="en-US" altLang="ja-JP" dirty="0"/>
          </a:p>
          <a:p>
            <a:pPr lvl="2"/>
            <a:endParaRPr kumimoji="1" lang="en-US" altLang="ja-JP" dirty="0"/>
          </a:p>
          <a:p>
            <a:r>
              <a:rPr kumimoji="1" lang="ja-JP" altLang="en-US"/>
              <a:t>正しい取引であることを証明する</a:t>
            </a:r>
            <a:r>
              <a:rPr lang="ja-JP" altLang="en-US"/>
              <a:t>手段</a:t>
            </a:r>
            <a:endParaRPr kumimoji="1" lang="en-US" altLang="ja-JP" dirty="0"/>
          </a:p>
          <a:p>
            <a:pPr lvl="1"/>
            <a:r>
              <a:rPr lang="ja-JP" altLang="en-US"/>
              <a:t>電子署名・・・競技には関係無し</a:t>
            </a:r>
            <a:endParaRPr lang="en-US" altLang="ja-JP" dirty="0"/>
          </a:p>
          <a:p>
            <a:pPr lvl="2"/>
            <a:endParaRPr kumimoji="1" lang="en-US" altLang="ja-JP" dirty="0"/>
          </a:p>
          <a:p>
            <a:endParaRPr kumimoji="1" lang="en-US" altLang="ja-JP" dirty="0"/>
          </a:p>
          <a:p>
            <a:pPr lvl="1"/>
            <a:endParaRPr kumimoji="1" lang="ja-JP" altLang="en-US" dirty="0"/>
          </a:p>
        </p:txBody>
      </p:sp>
    </p:spTree>
    <p:extLst>
      <p:ext uri="{BB962C8B-B14F-4D97-AF65-F5344CB8AC3E}">
        <p14:creationId xmlns:p14="http://schemas.microsoft.com/office/powerpoint/2010/main" val="24913224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角丸四角形 6">
            <a:extLst>
              <a:ext uri="{FF2B5EF4-FFF2-40B4-BE49-F238E27FC236}">
                <a16:creationId xmlns:a16="http://schemas.microsoft.com/office/drawing/2014/main" id="{34EFB0EF-E69B-4E7B-8D4E-F9EFAAC73D48}"/>
              </a:ext>
            </a:extLst>
          </p:cNvPr>
          <p:cNvSpPr/>
          <p:nvPr/>
        </p:nvSpPr>
        <p:spPr>
          <a:xfrm>
            <a:off x="467544" y="4882399"/>
            <a:ext cx="5387680" cy="1858969"/>
          </a:xfrm>
          <a:prstGeom prst="roundRect">
            <a:avLst>
              <a:gd name="adj" fmla="val 933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DF63E9FB-751E-4351-8161-B41176A84C48}"/>
              </a:ext>
            </a:extLst>
          </p:cNvPr>
          <p:cNvSpPr>
            <a:spLocks noGrp="1"/>
          </p:cNvSpPr>
          <p:nvPr>
            <p:ph type="title"/>
          </p:nvPr>
        </p:nvSpPr>
        <p:spPr/>
        <p:txBody>
          <a:bodyPr>
            <a:normAutofit/>
          </a:bodyPr>
          <a:lstStyle/>
          <a:p>
            <a:r>
              <a:rPr lang="ja-JP" altLang="en-US" sz="4000"/>
              <a:t>ハッシュチェーン</a:t>
            </a:r>
            <a:endParaRPr kumimoji="1" lang="ja-JP" altLang="en-US" sz="4000" dirty="0"/>
          </a:p>
        </p:txBody>
      </p:sp>
      <p:sp>
        <p:nvSpPr>
          <p:cNvPr id="3" name="コンテンツ プレースホルダー 2">
            <a:extLst>
              <a:ext uri="{FF2B5EF4-FFF2-40B4-BE49-F238E27FC236}">
                <a16:creationId xmlns:a16="http://schemas.microsoft.com/office/drawing/2014/main" id="{9F06A9E3-68AD-4129-A3DA-7409C067BB29}"/>
              </a:ext>
            </a:extLst>
          </p:cNvPr>
          <p:cNvSpPr>
            <a:spLocks noGrp="1"/>
          </p:cNvSpPr>
          <p:nvPr>
            <p:ph idx="1"/>
          </p:nvPr>
        </p:nvSpPr>
        <p:spPr>
          <a:xfrm>
            <a:off x="628650" y="1825625"/>
            <a:ext cx="7886700" cy="3027329"/>
          </a:xfrm>
        </p:spPr>
        <p:txBody>
          <a:bodyPr/>
          <a:lstStyle/>
          <a:p>
            <a:r>
              <a:rPr kumimoji="1" lang="ja-JP" altLang="en-US" dirty="0"/>
              <a:t>自ブロックのデータからハッシュ値を算出</a:t>
            </a:r>
            <a:br>
              <a:rPr lang="en-US" altLang="ja-JP" dirty="0"/>
            </a:br>
            <a:r>
              <a:rPr kumimoji="1" lang="ja-JP" altLang="en-US" dirty="0"/>
              <a:t>次のブロック内に埋め込む</a:t>
            </a:r>
            <a:endParaRPr kumimoji="1" lang="en-US" altLang="ja-JP" dirty="0"/>
          </a:p>
          <a:p>
            <a:pPr lvl="1"/>
            <a:endParaRPr lang="en-US" altLang="ja-JP" dirty="0"/>
          </a:p>
          <a:p>
            <a:r>
              <a:rPr lang="ja-JP" altLang="en-US" dirty="0"/>
              <a:t>ハッシュ値の入力となった</a:t>
            </a:r>
            <a:r>
              <a:rPr lang="ja-JP" altLang="en-US"/>
              <a:t>データがあらかじめ存在していたことを証明</a:t>
            </a:r>
            <a:r>
              <a:rPr lang="ja-JP" altLang="en-US" dirty="0"/>
              <a:t>できる</a:t>
            </a:r>
            <a:endParaRPr lang="en-US" altLang="ja-JP" dirty="0"/>
          </a:p>
          <a:p>
            <a:pPr lvl="1"/>
            <a:r>
              <a:rPr lang="en-US" altLang="ja-JP" dirty="0"/>
              <a:t>Block</a:t>
            </a:r>
            <a:r>
              <a:rPr lang="ja-JP" altLang="en-US"/>
              <a:t> </a:t>
            </a:r>
            <a:r>
              <a:rPr lang="en-US" altLang="ja-JP" dirty="0"/>
              <a:t>C</a:t>
            </a:r>
            <a:r>
              <a:rPr lang="ja-JP" altLang="en-US" dirty="0"/>
              <a:t>より先に，</a:t>
            </a:r>
            <a:r>
              <a:rPr lang="en-US" altLang="ja-JP" dirty="0"/>
              <a:t>Block C</a:t>
            </a:r>
            <a:r>
              <a:rPr lang="ja-JP" altLang="en-US" dirty="0"/>
              <a:t>のハッシュ値の入力データとなった</a:t>
            </a:r>
            <a:r>
              <a:rPr lang="en-US" altLang="ja-JP" dirty="0"/>
              <a:t>Block A</a:t>
            </a:r>
            <a:r>
              <a:rPr lang="ja-JP" altLang="en-US" dirty="0"/>
              <a:t>と</a:t>
            </a:r>
            <a:r>
              <a:rPr lang="en-US" altLang="ja-JP" dirty="0"/>
              <a:t>B</a:t>
            </a:r>
            <a:r>
              <a:rPr lang="ja-JP" altLang="en-US" dirty="0"/>
              <a:t>が存在</a:t>
            </a:r>
            <a:endParaRPr lang="en-US" altLang="ja-JP" dirty="0"/>
          </a:p>
          <a:p>
            <a:pPr lvl="1"/>
            <a:endParaRPr lang="en-US" altLang="ja-JP" dirty="0"/>
          </a:p>
        </p:txBody>
      </p:sp>
      <p:grpSp>
        <p:nvGrpSpPr>
          <p:cNvPr id="20" name="グループ化 19">
            <a:extLst>
              <a:ext uri="{FF2B5EF4-FFF2-40B4-BE49-F238E27FC236}">
                <a16:creationId xmlns:a16="http://schemas.microsoft.com/office/drawing/2014/main" id="{F1B46AD2-E66E-47BC-AF2B-A721557EEA7E}"/>
              </a:ext>
            </a:extLst>
          </p:cNvPr>
          <p:cNvGrpSpPr/>
          <p:nvPr/>
        </p:nvGrpSpPr>
        <p:grpSpPr>
          <a:xfrm>
            <a:off x="755576" y="5204924"/>
            <a:ext cx="1800000" cy="1440000"/>
            <a:chOff x="338772" y="2870610"/>
            <a:chExt cx="1800000" cy="1440000"/>
          </a:xfrm>
        </p:grpSpPr>
        <p:sp>
          <p:nvSpPr>
            <p:cNvPr id="15" name="正方形/長方形 14">
              <a:extLst>
                <a:ext uri="{FF2B5EF4-FFF2-40B4-BE49-F238E27FC236}">
                  <a16:creationId xmlns:a16="http://schemas.microsoft.com/office/drawing/2014/main" id="{738B7FA8-111F-4C4C-8EA4-700A0341F703}"/>
                </a:ext>
              </a:extLst>
            </p:cNvPr>
            <p:cNvSpPr/>
            <p:nvPr/>
          </p:nvSpPr>
          <p:spPr>
            <a:xfrm>
              <a:off x="338772" y="2870610"/>
              <a:ext cx="1800000" cy="144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solidFill>
                  <a:schemeClr val="tx1"/>
                </a:solidFill>
              </a:endParaRPr>
            </a:p>
          </p:txBody>
        </p:sp>
        <p:sp>
          <p:nvSpPr>
            <p:cNvPr id="17" name="テキスト ボックス 16">
              <a:extLst>
                <a:ext uri="{FF2B5EF4-FFF2-40B4-BE49-F238E27FC236}">
                  <a16:creationId xmlns:a16="http://schemas.microsoft.com/office/drawing/2014/main" id="{8A2B7302-3292-4DA9-A0D2-ED4C5B7E1989}"/>
                </a:ext>
              </a:extLst>
            </p:cNvPr>
            <p:cNvSpPr txBox="1"/>
            <p:nvPr/>
          </p:nvSpPr>
          <p:spPr>
            <a:xfrm>
              <a:off x="446772" y="3861048"/>
              <a:ext cx="1584000" cy="400110"/>
            </a:xfrm>
            <a:prstGeom prst="rect">
              <a:avLst/>
            </a:prstGeom>
            <a:noFill/>
            <a:ln>
              <a:solidFill>
                <a:schemeClr val="tx1"/>
              </a:solidFill>
            </a:ln>
          </p:spPr>
          <p:txBody>
            <a:bodyPr wrap="square" rtlCol="0">
              <a:spAutoFit/>
            </a:bodyPr>
            <a:lstStyle/>
            <a:p>
              <a:pPr algn="ctr"/>
              <a:r>
                <a:rPr kumimoji="1" lang="en-US" altLang="ja-JP" sz="2000" dirty="0"/>
                <a:t>Hash</a:t>
              </a:r>
              <a:endParaRPr kumimoji="1" lang="ja-JP" altLang="en-US" sz="2000" dirty="0"/>
            </a:p>
          </p:txBody>
        </p:sp>
        <p:sp>
          <p:nvSpPr>
            <p:cNvPr id="10" name="正方形/長方形 9">
              <a:extLst>
                <a:ext uri="{FF2B5EF4-FFF2-40B4-BE49-F238E27FC236}">
                  <a16:creationId xmlns:a16="http://schemas.microsoft.com/office/drawing/2014/main" id="{D53DE7C1-4E8A-46FA-BCA4-A5CAA3FC7A9E}"/>
                </a:ext>
              </a:extLst>
            </p:cNvPr>
            <p:cNvSpPr/>
            <p:nvPr/>
          </p:nvSpPr>
          <p:spPr>
            <a:xfrm>
              <a:off x="446772" y="2924944"/>
              <a:ext cx="1584000"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DATA</a:t>
              </a:r>
              <a:endParaRPr kumimoji="1" lang="ja-JP" altLang="en-US" sz="2000" dirty="0">
                <a:solidFill>
                  <a:schemeClr val="tx1"/>
                </a:solidFill>
              </a:endParaRPr>
            </a:p>
          </p:txBody>
        </p:sp>
      </p:grpSp>
      <p:grpSp>
        <p:nvGrpSpPr>
          <p:cNvPr id="21" name="グループ化 20">
            <a:extLst>
              <a:ext uri="{FF2B5EF4-FFF2-40B4-BE49-F238E27FC236}">
                <a16:creationId xmlns:a16="http://schemas.microsoft.com/office/drawing/2014/main" id="{146A4C47-16E6-488B-88B1-FBC8966B5813}"/>
              </a:ext>
            </a:extLst>
          </p:cNvPr>
          <p:cNvGrpSpPr/>
          <p:nvPr/>
        </p:nvGrpSpPr>
        <p:grpSpPr>
          <a:xfrm>
            <a:off x="6559397" y="5217279"/>
            <a:ext cx="1800000" cy="1440000"/>
            <a:chOff x="338772" y="2870610"/>
            <a:chExt cx="1800000" cy="1440000"/>
          </a:xfrm>
        </p:grpSpPr>
        <p:sp>
          <p:nvSpPr>
            <p:cNvPr id="22" name="正方形/長方形 21">
              <a:extLst>
                <a:ext uri="{FF2B5EF4-FFF2-40B4-BE49-F238E27FC236}">
                  <a16:creationId xmlns:a16="http://schemas.microsoft.com/office/drawing/2014/main" id="{318F26E9-5099-4D40-B4E6-31E3C80C9ADA}"/>
                </a:ext>
              </a:extLst>
            </p:cNvPr>
            <p:cNvSpPr/>
            <p:nvPr/>
          </p:nvSpPr>
          <p:spPr>
            <a:xfrm>
              <a:off x="338772" y="2870610"/>
              <a:ext cx="1800000" cy="144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solidFill>
                  <a:schemeClr val="tx1"/>
                </a:solidFill>
              </a:endParaRPr>
            </a:p>
          </p:txBody>
        </p:sp>
        <p:sp>
          <p:nvSpPr>
            <p:cNvPr id="23" name="テキスト ボックス 22">
              <a:extLst>
                <a:ext uri="{FF2B5EF4-FFF2-40B4-BE49-F238E27FC236}">
                  <a16:creationId xmlns:a16="http://schemas.microsoft.com/office/drawing/2014/main" id="{25B00EC8-0BC3-42AD-AE25-E09B5D3520FD}"/>
                </a:ext>
              </a:extLst>
            </p:cNvPr>
            <p:cNvSpPr txBox="1"/>
            <p:nvPr/>
          </p:nvSpPr>
          <p:spPr>
            <a:xfrm>
              <a:off x="446772" y="3861048"/>
              <a:ext cx="1584000" cy="400110"/>
            </a:xfrm>
            <a:prstGeom prst="rect">
              <a:avLst/>
            </a:prstGeom>
            <a:noFill/>
            <a:ln>
              <a:solidFill>
                <a:schemeClr val="tx1"/>
              </a:solidFill>
            </a:ln>
          </p:spPr>
          <p:txBody>
            <a:bodyPr wrap="square" rtlCol="0">
              <a:spAutoFit/>
            </a:bodyPr>
            <a:lstStyle/>
            <a:p>
              <a:pPr algn="ctr"/>
              <a:r>
                <a:rPr kumimoji="1" lang="en-US" altLang="ja-JP" sz="2000" dirty="0"/>
                <a:t>Hash</a:t>
              </a:r>
              <a:endParaRPr kumimoji="1" lang="ja-JP" altLang="en-US" sz="2000" dirty="0"/>
            </a:p>
          </p:txBody>
        </p:sp>
        <p:sp>
          <p:nvSpPr>
            <p:cNvPr id="24" name="正方形/長方形 23">
              <a:extLst>
                <a:ext uri="{FF2B5EF4-FFF2-40B4-BE49-F238E27FC236}">
                  <a16:creationId xmlns:a16="http://schemas.microsoft.com/office/drawing/2014/main" id="{8CE67A0E-84C3-4105-9434-952E207E510F}"/>
                </a:ext>
              </a:extLst>
            </p:cNvPr>
            <p:cNvSpPr/>
            <p:nvPr/>
          </p:nvSpPr>
          <p:spPr>
            <a:xfrm>
              <a:off x="446772" y="2924944"/>
              <a:ext cx="1584000"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DATA</a:t>
              </a:r>
              <a:endParaRPr kumimoji="1" lang="ja-JP" altLang="en-US" sz="2000" dirty="0">
                <a:solidFill>
                  <a:schemeClr val="tx1"/>
                </a:solidFill>
              </a:endParaRPr>
            </a:p>
          </p:txBody>
        </p:sp>
      </p:grpSp>
      <p:grpSp>
        <p:nvGrpSpPr>
          <p:cNvPr id="25" name="グループ化 24">
            <a:extLst>
              <a:ext uri="{FF2B5EF4-FFF2-40B4-BE49-F238E27FC236}">
                <a16:creationId xmlns:a16="http://schemas.microsoft.com/office/drawing/2014/main" id="{E4A52AD2-EBA8-4221-8740-13DB8FC24AE2}"/>
              </a:ext>
            </a:extLst>
          </p:cNvPr>
          <p:cNvGrpSpPr/>
          <p:nvPr/>
        </p:nvGrpSpPr>
        <p:grpSpPr>
          <a:xfrm>
            <a:off x="3672000" y="5229360"/>
            <a:ext cx="1800000" cy="1440000"/>
            <a:chOff x="338772" y="2870610"/>
            <a:chExt cx="1800000" cy="1440000"/>
          </a:xfrm>
        </p:grpSpPr>
        <p:sp>
          <p:nvSpPr>
            <p:cNvPr id="26" name="正方形/長方形 25">
              <a:extLst>
                <a:ext uri="{FF2B5EF4-FFF2-40B4-BE49-F238E27FC236}">
                  <a16:creationId xmlns:a16="http://schemas.microsoft.com/office/drawing/2014/main" id="{C681269C-00A9-4543-8D7F-5F82F252B399}"/>
                </a:ext>
              </a:extLst>
            </p:cNvPr>
            <p:cNvSpPr/>
            <p:nvPr/>
          </p:nvSpPr>
          <p:spPr>
            <a:xfrm>
              <a:off x="338772" y="2870610"/>
              <a:ext cx="1800000" cy="144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solidFill>
                  <a:schemeClr val="tx1"/>
                </a:solidFill>
              </a:endParaRPr>
            </a:p>
          </p:txBody>
        </p:sp>
        <p:sp>
          <p:nvSpPr>
            <p:cNvPr id="27" name="テキスト ボックス 26">
              <a:extLst>
                <a:ext uri="{FF2B5EF4-FFF2-40B4-BE49-F238E27FC236}">
                  <a16:creationId xmlns:a16="http://schemas.microsoft.com/office/drawing/2014/main" id="{21A4058D-EF7C-434B-9044-C7E323C5205C}"/>
                </a:ext>
              </a:extLst>
            </p:cNvPr>
            <p:cNvSpPr txBox="1"/>
            <p:nvPr/>
          </p:nvSpPr>
          <p:spPr>
            <a:xfrm>
              <a:off x="446772" y="3861048"/>
              <a:ext cx="1584000" cy="400110"/>
            </a:xfrm>
            <a:prstGeom prst="rect">
              <a:avLst/>
            </a:prstGeom>
            <a:noFill/>
            <a:ln>
              <a:solidFill>
                <a:schemeClr val="tx1"/>
              </a:solidFill>
            </a:ln>
          </p:spPr>
          <p:txBody>
            <a:bodyPr wrap="square" rtlCol="0">
              <a:spAutoFit/>
            </a:bodyPr>
            <a:lstStyle/>
            <a:p>
              <a:pPr algn="ctr"/>
              <a:r>
                <a:rPr kumimoji="1" lang="en-US" altLang="ja-JP" sz="2000" dirty="0"/>
                <a:t>Hash</a:t>
              </a:r>
              <a:endParaRPr kumimoji="1" lang="ja-JP" altLang="en-US" sz="2000" dirty="0"/>
            </a:p>
          </p:txBody>
        </p:sp>
        <p:sp>
          <p:nvSpPr>
            <p:cNvPr id="28" name="正方形/長方形 27">
              <a:extLst>
                <a:ext uri="{FF2B5EF4-FFF2-40B4-BE49-F238E27FC236}">
                  <a16:creationId xmlns:a16="http://schemas.microsoft.com/office/drawing/2014/main" id="{A8E11BDB-71FA-4C82-A2FD-2E052EE6D71C}"/>
                </a:ext>
              </a:extLst>
            </p:cNvPr>
            <p:cNvSpPr/>
            <p:nvPr/>
          </p:nvSpPr>
          <p:spPr>
            <a:xfrm>
              <a:off x="446772" y="2924944"/>
              <a:ext cx="1584000"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DATA</a:t>
              </a:r>
              <a:endParaRPr kumimoji="1" lang="ja-JP" altLang="en-US" sz="2000" dirty="0">
                <a:solidFill>
                  <a:schemeClr val="tx1"/>
                </a:solidFill>
              </a:endParaRPr>
            </a:p>
          </p:txBody>
        </p:sp>
      </p:grpSp>
      <p:cxnSp>
        <p:nvCxnSpPr>
          <p:cNvPr id="30" name="直線矢印コネクタ 29">
            <a:extLst>
              <a:ext uri="{FF2B5EF4-FFF2-40B4-BE49-F238E27FC236}">
                <a16:creationId xmlns:a16="http://schemas.microsoft.com/office/drawing/2014/main" id="{AEBDDACF-7D44-4ADC-A381-DC115598DE3E}"/>
              </a:ext>
            </a:extLst>
          </p:cNvPr>
          <p:cNvCxnSpPr>
            <a:stCxn id="15" idx="3"/>
            <a:endCxn id="27" idx="1"/>
          </p:cNvCxnSpPr>
          <p:nvPr/>
        </p:nvCxnSpPr>
        <p:spPr>
          <a:xfrm>
            <a:off x="2555576" y="5924924"/>
            <a:ext cx="1224424" cy="494929"/>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31" name="直線矢印コネクタ 30">
            <a:extLst>
              <a:ext uri="{FF2B5EF4-FFF2-40B4-BE49-F238E27FC236}">
                <a16:creationId xmlns:a16="http://schemas.microsoft.com/office/drawing/2014/main" id="{8DF02167-2876-48B1-9D63-7EAE9AACC4AB}"/>
              </a:ext>
            </a:extLst>
          </p:cNvPr>
          <p:cNvCxnSpPr>
            <a:cxnSpLocks/>
            <a:stCxn id="26" idx="3"/>
            <a:endCxn id="23" idx="1"/>
          </p:cNvCxnSpPr>
          <p:nvPr/>
        </p:nvCxnSpPr>
        <p:spPr>
          <a:xfrm>
            <a:off x="5472000" y="5949360"/>
            <a:ext cx="1195397" cy="458412"/>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36" name="テキスト ボックス 35">
            <a:extLst>
              <a:ext uri="{FF2B5EF4-FFF2-40B4-BE49-F238E27FC236}">
                <a16:creationId xmlns:a16="http://schemas.microsoft.com/office/drawing/2014/main" id="{962D6668-6AF2-425D-90FE-99BAB53F78BF}"/>
              </a:ext>
            </a:extLst>
          </p:cNvPr>
          <p:cNvSpPr txBox="1"/>
          <p:nvPr/>
        </p:nvSpPr>
        <p:spPr>
          <a:xfrm>
            <a:off x="1116711" y="4784749"/>
            <a:ext cx="1715271" cy="461665"/>
          </a:xfrm>
          <a:prstGeom prst="rect">
            <a:avLst/>
          </a:prstGeom>
          <a:noFill/>
        </p:spPr>
        <p:txBody>
          <a:bodyPr wrap="square" rtlCol="0">
            <a:spAutoFit/>
          </a:bodyPr>
          <a:lstStyle/>
          <a:p>
            <a:r>
              <a:rPr kumimoji="1" lang="en-US" altLang="ja-JP" sz="2400" dirty="0"/>
              <a:t>Block A</a:t>
            </a:r>
            <a:endParaRPr kumimoji="1" lang="ja-JP" altLang="en-US" sz="2400" dirty="0"/>
          </a:p>
        </p:txBody>
      </p:sp>
      <p:sp>
        <p:nvSpPr>
          <p:cNvPr id="38" name="テキスト ボックス 37">
            <a:extLst>
              <a:ext uri="{FF2B5EF4-FFF2-40B4-BE49-F238E27FC236}">
                <a16:creationId xmlns:a16="http://schemas.microsoft.com/office/drawing/2014/main" id="{B1E2F82C-6E55-4634-8C7E-D5837341278F}"/>
              </a:ext>
            </a:extLst>
          </p:cNvPr>
          <p:cNvSpPr txBox="1"/>
          <p:nvPr/>
        </p:nvSpPr>
        <p:spPr>
          <a:xfrm>
            <a:off x="4139952" y="4802156"/>
            <a:ext cx="1715271" cy="461665"/>
          </a:xfrm>
          <a:prstGeom prst="rect">
            <a:avLst/>
          </a:prstGeom>
          <a:noFill/>
        </p:spPr>
        <p:txBody>
          <a:bodyPr wrap="square" rtlCol="0">
            <a:spAutoFit/>
          </a:bodyPr>
          <a:lstStyle/>
          <a:p>
            <a:r>
              <a:rPr kumimoji="1" lang="en-US" altLang="ja-JP" sz="2400" dirty="0"/>
              <a:t>Block B</a:t>
            </a:r>
            <a:endParaRPr kumimoji="1" lang="ja-JP" altLang="en-US" sz="2400" dirty="0"/>
          </a:p>
        </p:txBody>
      </p:sp>
      <p:sp>
        <p:nvSpPr>
          <p:cNvPr id="39" name="テキスト ボックス 38">
            <a:extLst>
              <a:ext uri="{FF2B5EF4-FFF2-40B4-BE49-F238E27FC236}">
                <a16:creationId xmlns:a16="http://schemas.microsoft.com/office/drawing/2014/main" id="{6C307AEE-5A32-4D9D-B1F7-AABD366D95AC}"/>
              </a:ext>
            </a:extLst>
          </p:cNvPr>
          <p:cNvSpPr txBox="1"/>
          <p:nvPr/>
        </p:nvSpPr>
        <p:spPr>
          <a:xfrm>
            <a:off x="6938282" y="4773944"/>
            <a:ext cx="1715271" cy="461665"/>
          </a:xfrm>
          <a:prstGeom prst="rect">
            <a:avLst/>
          </a:prstGeom>
          <a:noFill/>
        </p:spPr>
        <p:txBody>
          <a:bodyPr wrap="square" rtlCol="0">
            <a:spAutoFit/>
          </a:bodyPr>
          <a:lstStyle/>
          <a:p>
            <a:r>
              <a:rPr kumimoji="1" lang="en-US" altLang="ja-JP" sz="2400" dirty="0"/>
              <a:t>Block C</a:t>
            </a:r>
            <a:endParaRPr kumimoji="1" lang="ja-JP" altLang="en-US" sz="2400" dirty="0"/>
          </a:p>
        </p:txBody>
      </p:sp>
    </p:spTree>
    <p:extLst>
      <p:ext uri="{BB962C8B-B14F-4D97-AF65-F5344CB8AC3E}">
        <p14:creationId xmlns:p14="http://schemas.microsoft.com/office/powerpoint/2010/main" val="29395988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角丸四角形 57">
            <a:extLst>
              <a:ext uri="{FF2B5EF4-FFF2-40B4-BE49-F238E27FC236}">
                <a16:creationId xmlns:a16="http://schemas.microsoft.com/office/drawing/2014/main" id="{2387AC39-2A28-A745-A412-78FCC50805DC}"/>
              </a:ext>
            </a:extLst>
          </p:cNvPr>
          <p:cNvSpPr/>
          <p:nvPr/>
        </p:nvSpPr>
        <p:spPr>
          <a:xfrm>
            <a:off x="4639148" y="2770186"/>
            <a:ext cx="4397347" cy="3600446"/>
          </a:xfrm>
          <a:prstGeom prst="roundRect">
            <a:avLst>
              <a:gd name="adj" fmla="val 3538"/>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角丸四角形 6">
            <a:extLst>
              <a:ext uri="{FF2B5EF4-FFF2-40B4-BE49-F238E27FC236}">
                <a16:creationId xmlns:a16="http://schemas.microsoft.com/office/drawing/2014/main" id="{9EB2BF20-0154-9541-A9E2-88D3610ECFB1}"/>
              </a:ext>
            </a:extLst>
          </p:cNvPr>
          <p:cNvSpPr/>
          <p:nvPr/>
        </p:nvSpPr>
        <p:spPr>
          <a:xfrm>
            <a:off x="84962" y="4777049"/>
            <a:ext cx="8951533" cy="1737509"/>
          </a:xfrm>
          <a:prstGeom prst="roundRect">
            <a:avLst>
              <a:gd name="adj" fmla="val 933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4CFDC4A7-EBA2-DB4A-9645-61CC7C786F99}"/>
              </a:ext>
            </a:extLst>
          </p:cNvPr>
          <p:cNvSpPr>
            <a:spLocks noGrp="1"/>
          </p:cNvSpPr>
          <p:nvPr>
            <p:ph type="title"/>
          </p:nvPr>
        </p:nvSpPr>
        <p:spPr/>
        <p:txBody>
          <a:bodyPr>
            <a:normAutofit/>
          </a:bodyPr>
          <a:lstStyle/>
          <a:p>
            <a:r>
              <a:rPr lang="ja-JP" altLang="en-US" sz="4000"/>
              <a:t>ハッシュチェーンの特徴</a:t>
            </a:r>
            <a:endParaRPr kumimoji="1" lang="ja-JP" altLang="en-US" sz="4000" dirty="0"/>
          </a:p>
        </p:txBody>
      </p:sp>
      <p:sp>
        <p:nvSpPr>
          <p:cNvPr id="3" name="コンテンツ プレースホルダー 2">
            <a:extLst>
              <a:ext uri="{FF2B5EF4-FFF2-40B4-BE49-F238E27FC236}">
                <a16:creationId xmlns:a16="http://schemas.microsoft.com/office/drawing/2014/main" id="{CDD54784-6375-E04F-A969-9E60F3E90B83}"/>
              </a:ext>
            </a:extLst>
          </p:cNvPr>
          <p:cNvSpPr>
            <a:spLocks noGrp="1"/>
          </p:cNvSpPr>
          <p:nvPr>
            <p:ph idx="1"/>
          </p:nvPr>
        </p:nvSpPr>
        <p:spPr>
          <a:xfrm>
            <a:off x="628650" y="1825625"/>
            <a:ext cx="7886700" cy="904323"/>
          </a:xfrm>
        </p:spPr>
        <p:txBody>
          <a:bodyPr>
            <a:normAutofit/>
          </a:bodyPr>
          <a:lstStyle/>
          <a:p>
            <a:r>
              <a:rPr lang="ja-JP" altLang="en-US" dirty="0"/>
              <a:t>あるブロックのデータを変更</a:t>
            </a:r>
            <a:endParaRPr lang="en-US" altLang="ja-JP" dirty="0"/>
          </a:p>
          <a:p>
            <a:pPr lvl="1"/>
            <a:r>
              <a:rPr lang="ja-JP" altLang="en-US" dirty="0"/>
              <a:t>全ての後続ブロックのハッシュ値に影響</a:t>
            </a:r>
            <a:endParaRPr lang="en-US" altLang="ja-JP" dirty="0"/>
          </a:p>
        </p:txBody>
      </p:sp>
      <p:grpSp>
        <p:nvGrpSpPr>
          <p:cNvPr id="60" name="グループ化 59">
            <a:extLst>
              <a:ext uri="{FF2B5EF4-FFF2-40B4-BE49-F238E27FC236}">
                <a16:creationId xmlns:a16="http://schemas.microsoft.com/office/drawing/2014/main" id="{5F106075-5746-47AB-AF70-BC9D78C4F007}"/>
              </a:ext>
            </a:extLst>
          </p:cNvPr>
          <p:cNvGrpSpPr/>
          <p:nvPr/>
        </p:nvGrpSpPr>
        <p:grpSpPr>
          <a:xfrm>
            <a:off x="4753842" y="2909497"/>
            <a:ext cx="1800000" cy="1440000"/>
            <a:chOff x="338772" y="2870610"/>
            <a:chExt cx="1800000" cy="1440000"/>
          </a:xfrm>
        </p:grpSpPr>
        <p:sp>
          <p:nvSpPr>
            <p:cNvPr id="63" name="正方形/長方形 62">
              <a:extLst>
                <a:ext uri="{FF2B5EF4-FFF2-40B4-BE49-F238E27FC236}">
                  <a16:creationId xmlns:a16="http://schemas.microsoft.com/office/drawing/2014/main" id="{BB0AB733-B9FE-43BF-B893-226CECC8D014}"/>
                </a:ext>
              </a:extLst>
            </p:cNvPr>
            <p:cNvSpPr/>
            <p:nvPr/>
          </p:nvSpPr>
          <p:spPr>
            <a:xfrm>
              <a:off x="338772" y="2870610"/>
              <a:ext cx="1800000" cy="144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solidFill>
                  <a:schemeClr val="tx1"/>
                </a:solidFill>
              </a:endParaRPr>
            </a:p>
          </p:txBody>
        </p:sp>
        <p:sp>
          <p:nvSpPr>
            <p:cNvPr id="64" name="テキスト ボックス 63">
              <a:extLst>
                <a:ext uri="{FF2B5EF4-FFF2-40B4-BE49-F238E27FC236}">
                  <a16:creationId xmlns:a16="http://schemas.microsoft.com/office/drawing/2014/main" id="{2481ACBE-4CF5-4C1F-87E8-5F4922D8E729}"/>
                </a:ext>
              </a:extLst>
            </p:cNvPr>
            <p:cNvSpPr txBox="1"/>
            <p:nvPr/>
          </p:nvSpPr>
          <p:spPr>
            <a:xfrm>
              <a:off x="446772" y="3861048"/>
              <a:ext cx="1584000" cy="400110"/>
            </a:xfrm>
            <a:prstGeom prst="rect">
              <a:avLst/>
            </a:prstGeom>
            <a:noFill/>
            <a:ln>
              <a:solidFill>
                <a:schemeClr val="tx1"/>
              </a:solidFill>
            </a:ln>
          </p:spPr>
          <p:txBody>
            <a:bodyPr wrap="square" rtlCol="0">
              <a:spAutoFit/>
            </a:bodyPr>
            <a:lstStyle/>
            <a:p>
              <a:pPr algn="ctr"/>
              <a:r>
                <a:rPr kumimoji="1" lang="en-US" altLang="ja-JP" sz="2000" dirty="0">
                  <a:solidFill>
                    <a:srgbClr val="FF0000"/>
                  </a:solidFill>
                </a:rPr>
                <a:t>Hash</a:t>
              </a:r>
              <a:endParaRPr kumimoji="1" lang="ja-JP" altLang="en-US" sz="2000" dirty="0">
                <a:solidFill>
                  <a:srgbClr val="FF0000"/>
                </a:solidFill>
              </a:endParaRPr>
            </a:p>
          </p:txBody>
        </p:sp>
        <p:sp>
          <p:nvSpPr>
            <p:cNvPr id="65" name="正方形/長方形 64">
              <a:extLst>
                <a:ext uri="{FF2B5EF4-FFF2-40B4-BE49-F238E27FC236}">
                  <a16:creationId xmlns:a16="http://schemas.microsoft.com/office/drawing/2014/main" id="{11CCC1BC-7D77-44DD-8542-FDC192035D87}"/>
                </a:ext>
              </a:extLst>
            </p:cNvPr>
            <p:cNvSpPr/>
            <p:nvPr/>
          </p:nvSpPr>
          <p:spPr>
            <a:xfrm>
              <a:off x="446772" y="2924944"/>
              <a:ext cx="1584000"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DATA</a:t>
              </a:r>
              <a:endParaRPr kumimoji="1" lang="ja-JP" altLang="en-US" sz="2000" dirty="0">
                <a:solidFill>
                  <a:schemeClr val="tx1"/>
                </a:solidFill>
              </a:endParaRPr>
            </a:p>
          </p:txBody>
        </p:sp>
      </p:grpSp>
      <p:grpSp>
        <p:nvGrpSpPr>
          <p:cNvPr id="70" name="グループ化 69">
            <a:extLst>
              <a:ext uri="{FF2B5EF4-FFF2-40B4-BE49-F238E27FC236}">
                <a16:creationId xmlns:a16="http://schemas.microsoft.com/office/drawing/2014/main" id="{356F2655-8E89-4D52-8407-116657FFF39F}"/>
              </a:ext>
            </a:extLst>
          </p:cNvPr>
          <p:cNvGrpSpPr/>
          <p:nvPr/>
        </p:nvGrpSpPr>
        <p:grpSpPr>
          <a:xfrm>
            <a:off x="2539975" y="2924389"/>
            <a:ext cx="1800000" cy="1440000"/>
            <a:chOff x="338772" y="2870610"/>
            <a:chExt cx="1800000" cy="1440000"/>
          </a:xfrm>
        </p:grpSpPr>
        <p:sp>
          <p:nvSpPr>
            <p:cNvPr id="71" name="正方形/長方形 70">
              <a:extLst>
                <a:ext uri="{FF2B5EF4-FFF2-40B4-BE49-F238E27FC236}">
                  <a16:creationId xmlns:a16="http://schemas.microsoft.com/office/drawing/2014/main" id="{FB31491F-C56B-4D9C-8838-5D223D933F35}"/>
                </a:ext>
              </a:extLst>
            </p:cNvPr>
            <p:cNvSpPr/>
            <p:nvPr/>
          </p:nvSpPr>
          <p:spPr>
            <a:xfrm>
              <a:off x="338772" y="2870610"/>
              <a:ext cx="1800000" cy="144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solidFill>
                  <a:schemeClr val="tx1"/>
                </a:solidFill>
              </a:endParaRPr>
            </a:p>
          </p:txBody>
        </p:sp>
        <p:sp>
          <p:nvSpPr>
            <p:cNvPr id="72" name="テキスト ボックス 71">
              <a:extLst>
                <a:ext uri="{FF2B5EF4-FFF2-40B4-BE49-F238E27FC236}">
                  <a16:creationId xmlns:a16="http://schemas.microsoft.com/office/drawing/2014/main" id="{9F33FE5A-B961-469D-96A2-3FF2075692BD}"/>
                </a:ext>
              </a:extLst>
            </p:cNvPr>
            <p:cNvSpPr txBox="1"/>
            <p:nvPr/>
          </p:nvSpPr>
          <p:spPr>
            <a:xfrm>
              <a:off x="446772" y="3861048"/>
              <a:ext cx="1584000" cy="400110"/>
            </a:xfrm>
            <a:prstGeom prst="rect">
              <a:avLst/>
            </a:prstGeom>
            <a:noFill/>
            <a:ln>
              <a:solidFill>
                <a:schemeClr val="tx1"/>
              </a:solidFill>
            </a:ln>
          </p:spPr>
          <p:txBody>
            <a:bodyPr wrap="square" rtlCol="0">
              <a:spAutoFit/>
            </a:bodyPr>
            <a:lstStyle/>
            <a:p>
              <a:pPr algn="ctr"/>
              <a:r>
                <a:rPr kumimoji="1" lang="en-US" altLang="ja-JP" sz="2000" dirty="0"/>
                <a:t>Hash</a:t>
              </a:r>
              <a:endParaRPr kumimoji="1" lang="ja-JP" altLang="en-US" sz="2000" dirty="0"/>
            </a:p>
          </p:txBody>
        </p:sp>
        <p:sp>
          <p:nvSpPr>
            <p:cNvPr id="73" name="正方形/長方形 72">
              <a:extLst>
                <a:ext uri="{FF2B5EF4-FFF2-40B4-BE49-F238E27FC236}">
                  <a16:creationId xmlns:a16="http://schemas.microsoft.com/office/drawing/2014/main" id="{E29FAC11-A271-4B12-8BA0-A3EB519B09A3}"/>
                </a:ext>
              </a:extLst>
            </p:cNvPr>
            <p:cNvSpPr/>
            <p:nvPr/>
          </p:nvSpPr>
          <p:spPr>
            <a:xfrm>
              <a:off x="446772" y="2924944"/>
              <a:ext cx="1584000"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DATA</a:t>
              </a:r>
              <a:endParaRPr kumimoji="1" lang="ja-JP" altLang="en-US" sz="2000" dirty="0">
                <a:solidFill>
                  <a:schemeClr val="tx1"/>
                </a:solidFill>
              </a:endParaRPr>
            </a:p>
          </p:txBody>
        </p:sp>
      </p:grpSp>
      <p:grpSp>
        <p:nvGrpSpPr>
          <p:cNvPr id="74" name="グループ化 73">
            <a:extLst>
              <a:ext uri="{FF2B5EF4-FFF2-40B4-BE49-F238E27FC236}">
                <a16:creationId xmlns:a16="http://schemas.microsoft.com/office/drawing/2014/main" id="{AA2524E4-21CA-4117-8825-E396BB6A7AA9}"/>
              </a:ext>
            </a:extLst>
          </p:cNvPr>
          <p:cNvGrpSpPr/>
          <p:nvPr/>
        </p:nvGrpSpPr>
        <p:grpSpPr>
          <a:xfrm>
            <a:off x="356495" y="2924389"/>
            <a:ext cx="1800000" cy="1440000"/>
            <a:chOff x="338772" y="2870610"/>
            <a:chExt cx="1800000" cy="1440000"/>
          </a:xfrm>
        </p:grpSpPr>
        <p:sp>
          <p:nvSpPr>
            <p:cNvPr id="75" name="正方形/長方形 74">
              <a:extLst>
                <a:ext uri="{FF2B5EF4-FFF2-40B4-BE49-F238E27FC236}">
                  <a16:creationId xmlns:a16="http://schemas.microsoft.com/office/drawing/2014/main" id="{32843321-56C3-4A8E-9DB1-A784DE78551A}"/>
                </a:ext>
              </a:extLst>
            </p:cNvPr>
            <p:cNvSpPr/>
            <p:nvPr/>
          </p:nvSpPr>
          <p:spPr>
            <a:xfrm>
              <a:off x="338772" y="2870610"/>
              <a:ext cx="1800000" cy="144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solidFill>
                  <a:schemeClr val="tx1"/>
                </a:solidFill>
              </a:endParaRPr>
            </a:p>
          </p:txBody>
        </p:sp>
        <p:sp>
          <p:nvSpPr>
            <p:cNvPr id="76" name="テキスト ボックス 75">
              <a:extLst>
                <a:ext uri="{FF2B5EF4-FFF2-40B4-BE49-F238E27FC236}">
                  <a16:creationId xmlns:a16="http://schemas.microsoft.com/office/drawing/2014/main" id="{91049104-DC34-476B-B669-01ADE51EDC2B}"/>
                </a:ext>
              </a:extLst>
            </p:cNvPr>
            <p:cNvSpPr txBox="1"/>
            <p:nvPr/>
          </p:nvSpPr>
          <p:spPr>
            <a:xfrm>
              <a:off x="446772" y="3861048"/>
              <a:ext cx="1584000" cy="400110"/>
            </a:xfrm>
            <a:prstGeom prst="rect">
              <a:avLst/>
            </a:prstGeom>
            <a:noFill/>
            <a:ln>
              <a:solidFill>
                <a:schemeClr val="tx1"/>
              </a:solidFill>
            </a:ln>
          </p:spPr>
          <p:txBody>
            <a:bodyPr wrap="square" rtlCol="0">
              <a:spAutoFit/>
            </a:bodyPr>
            <a:lstStyle/>
            <a:p>
              <a:pPr algn="ctr"/>
              <a:r>
                <a:rPr kumimoji="1" lang="en-US" altLang="ja-JP" sz="2000" dirty="0"/>
                <a:t>Hash</a:t>
              </a:r>
              <a:endParaRPr kumimoji="1" lang="ja-JP" altLang="en-US" sz="2000" dirty="0"/>
            </a:p>
          </p:txBody>
        </p:sp>
        <p:sp>
          <p:nvSpPr>
            <p:cNvPr id="77" name="正方形/長方形 76">
              <a:extLst>
                <a:ext uri="{FF2B5EF4-FFF2-40B4-BE49-F238E27FC236}">
                  <a16:creationId xmlns:a16="http://schemas.microsoft.com/office/drawing/2014/main" id="{DD212FD5-EE1D-4CA8-98E8-157C2951EA1B}"/>
                </a:ext>
              </a:extLst>
            </p:cNvPr>
            <p:cNvSpPr/>
            <p:nvPr/>
          </p:nvSpPr>
          <p:spPr>
            <a:xfrm>
              <a:off x="446772" y="2924944"/>
              <a:ext cx="1584000"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DATA</a:t>
              </a:r>
              <a:endParaRPr kumimoji="1" lang="ja-JP" altLang="en-US" sz="2000" dirty="0">
                <a:solidFill>
                  <a:schemeClr val="tx1"/>
                </a:solidFill>
              </a:endParaRPr>
            </a:p>
          </p:txBody>
        </p:sp>
      </p:grpSp>
      <p:grpSp>
        <p:nvGrpSpPr>
          <p:cNvPr id="78" name="グループ化 77">
            <a:extLst>
              <a:ext uri="{FF2B5EF4-FFF2-40B4-BE49-F238E27FC236}">
                <a16:creationId xmlns:a16="http://schemas.microsoft.com/office/drawing/2014/main" id="{26DCA8EA-190A-4CD9-83BD-2733CF1A0F4C}"/>
              </a:ext>
            </a:extLst>
          </p:cNvPr>
          <p:cNvGrpSpPr/>
          <p:nvPr/>
        </p:nvGrpSpPr>
        <p:grpSpPr>
          <a:xfrm>
            <a:off x="6825009" y="2877823"/>
            <a:ext cx="1800000" cy="1440000"/>
            <a:chOff x="338772" y="2870610"/>
            <a:chExt cx="1800000" cy="1440000"/>
          </a:xfrm>
        </p:grpSpPr>
        <p:sp>
          <p:nvSpPr>
            <p:cNvPr id="79" name="正方形/長方形 78">
              <a:extLst>
                <a:ext uri="{FF2B5EF4-FFF2-40B4-BE49-F238E27FC236}">
                  <a16:creationId xmlns:a16="http://schemas.microsoft.com/office/drawing/2014/main" id="{22340450-7FAA-4F7E-9E71-FDFF28F7A7AF}"/>
                </a:ext>
              </a:extLst>
            </p:cNvPr>
            <p:cNvSpPr/>
            <p:nvPr/>
          </p:nvSpPr>
          <p:spPr>
            <a:xfrm>
              <a:off x="338772" y="2870610"/>
              <a:ext cx="1800000" cy="144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solidFill>
                  <a:schemeClr val="tx1"/>
                </a:solidFill>
              </a:endParaRPr>
            </a:p>
          </p:txBody>
        </p:sp>
        <p:sp>
          <p:nvSpPr>
            <p:cNvPr id="80" name="テキスト ボックス 79">
              <a:extLst>
                <a:ext uri="{FF2B5EF4-FFF2-40B4-BE49-F238E27FC236}">
                  <a16:creationId xmlns:a16="http://schemas.microsoft.com/office/drawing/2014/main" id="{081CF383-3229-4ED2-AB53-F1F91B71271E}"/>
                </a:ext>
              </a:extLst>
            </p:cNvPr>
            <p:cNvSpPr txBox="1"/>
            <p:nvPr/>
          </p:nvSpPr>
          <p:spPr>
            <a:xfrm>
              <a:off x="446772" y="3861048"/>
              <a:ext cx="1584000" cy="400110"/>
            </a:xfrm>
            <a:prstGeom prst="rect">
              <a:avLst/>
            </a:prstGeom>
            <a:noFill/>
            <a:ln>
              <a:solidFill>
                <a:schemeClr val="tx1"/>
              </a:solidFill>
            </a:ln>
          </p:spPr>
          <p:txBody>
            <a:bodyPr wrap="square" rtlCol="0">
              <a:spAutoFit/>
            </a:bodyPr>
            <a:lstStyle/>
            <a:p>
              <a:pPr algn="ctr"/>
              <a:r>
                <a:rPr kumimoji="1" lang="en-US" altLang="ja-JP" sz="2000" dirty="0">
                  <a:solidFill>
                    <a:srgbClr val="FF0000"/>
                  </a:solidFill>
                </a:rPr>
                <a:t>Hash</a:t>
              </a:r>
              <a:endParaRPr kumimoji="1" lang="ja-JP" altLang="en-US" sz="2000" dirty="0">
                <a:solidFill>
                  <a:srgbClr val="FF0000"/>
                </a:solidFill>
              </a:endParaRPr>
            </a:p>
          </p:txBody>
        </p:sp>
        <p:sp>
          <p:nvSpPr>
            <p:cNvPr id="81" name="正方形/長方形 80">
              <a:extLst>
                <a:ext uri="{FF2B5EF4-FFF2-40B4-BE49-F238E27FC236}">
                  <a16:creationId xmlns:a16="http://schemas.microsoft.com/office/drawing/2014/main" id="{093A4142-309D-4317-AF67-04731BC86B70}"/>
                </a:ext>
              </a:extLst>
            </p:cNvPr>
            <p:cNvSpPr/>
            <p:nvPr/>
          </p:nvSpPr>
          <p:spPr>
            <a:xfrm>
              <a:off x="446772" y="2924944"/>
              <a:ext cx="1584000"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DATA</a:t>
              </a:r>
              <a:endParaRPr kumimoji="1" lang="ja-JP" altLang="en-US" sz="2000" dirty="0">
                <a:solidFill>
                  <a:schemeClr val="tx1"/>
                </a:solidFill>
              </a:endParaRPr>
            </a:p>
          </p:txBody>
        </p:sp>
      </p:grpSp>
      <p:grpSp>
        <p:nvGrpSpPr>
          <p:cNvPr id="102" name="グループ化 101">
            <a:extLst>
              <a:ext uri="{FF2B5EF4-FFF2-40B4-BE49-F238E27FC236}">
                <a16:creationId xmlns:a16="http://schemas.microsoft.com/office/drawing/2014/main" id="{51E47D2D-61CA-45DF-8B67-953F18858CC8}"/>
              </a:ext>
            </a:extLst>
          </p:cNvPr>
          <p:cNvGrpSpPr/>
          <p:nvPr/>
        </p:nvGrpSpPr>
        <p:grpSpPr>
          <a:xfrm>
            <a:off x="4753842" y="4915740"/>
            <a:ext cx="1800000" cy="1440000"/>
            <a:chOff x="338772" y="2870610"/>
            <a:chExt cx="1800000" cy="1440000"/>
          </a:xfrm>
        </p:grpSpPr>
        <p:sp>
          <p:nvSpPr>
            <p:cNvPr id="103" name="正方形/長方形 102">
              <a:extLst>
                <a:ext uri="{FF2B5EF4-FFF2-40B4-BE49-F238E27FC236}">
                  <a16:creationId xmlns:a16="http://schemas.microsoft.com/office/drawing/2014/main" id="{071ECB62-688A-4E1A-9972-7620017B6AA8}"/>
                </a:ext>
              </a:extLst>
            </p:cNvPr>
            <p:cNvSpPr/>
            <p:nvPr/>
          </p:nvSpPr>
          <p:spPr>
            <a:xfrm>
              <a:off x="338772" y="2870610"/>
              <a:ext cx="1800000" cy="144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solidFill>
                  <a:schemeClr val="tx1"/>
                </a:solidFill>
              </a:endParaRPr>
            </a:p>
          </p:txBody>
        </p:sp>
        <p:sp>
          <p:nvSpPr>
            <p:cNvPr id="104" name="テキスト ボックス 103">
              <a:extLst>
                <a:ext uri="{FF2B5EF4-FFF2-40B4-BE49-F238E27FC236}">
                  <a16:creationId xmlns:a16="http://schemas.microsoft.com/office/drawing/2014/main" id="{8B8B2071-9627-4015-85A1-BC54F8A84CC1}"/>
                </a:ext>
              </a:extLst>
            </p:cNvPr>
            <p:cNvSpPr txBox="1"/>
            <p:nvPr/>
          </p:nvSpPr>
          <p:spPr>
            <a:xfrm>
              <a:off x="446772" y="3861048"/>
              <a:ext cx="1584000" cy="400110"/>
            </a:xfrm>
            <a:prstGeom prst="rect">
              <a:avLst/>
            </a:prstGeom>
            <a:noFill/>
            <a:ln>
              <a:solidFill>
                <a:schemeClr val="tx1"/>
              </a:solidFill>
            </a:ln>
          </p:spPr>
          <p:txBody>
            <a:bodyPr wrap="square" rtlCol="0">
              <a:spAutoFit/>
            </a:bodyPr>
            <a:lstStyle/>
            <a:p>
              <a:pPr algn="ctr"/>
              <a:r>
                <a:rPr kumimoji="1" lang="en-US" altLang="ja-JP" sz="2000" dirty="0">
                  <a:solidFill>
                    <a:srgbClr val="FF0000"/>
                  </a:solidFill>
                </a:rPr>
                <a:t>Hash</a:t>
              </a:r>
              <a:endParaRPr kumimoji="1" lang="ja-JP" altLang="en-US" sz="2000" dirty="0">
                <a:solidFill>
                  <a:srgbClr val="FF0000"/>
                </a:solidFill>
              </a:endParaRPr>
            </a:p>
          </p:txBody>
        </p:sp>
        <p:sp>
          <p:nvSpPr>
            <p:cNvPr id="105" name="正方形/長方形 104">
              <a:extLst>
                <a:ext uri="{FF2B5EF4-FFF2-40B4-BE49-F238E27FC236}">
                  <a16:creationId xmlns:a16="http://schemas.microsoft.com/office/drawing/2014/main" id="{D00B40CE-2ACD-470F-98A8-8ECCBAB39465}"/>
                </a:ext>
              </a:extLst>
            </p:cNvPr>
            <p:cNvSpPr/>
            <p:nvPr/>
          </p:nvSpPr>
          <p:spPr>
            <a:xfrm>
              <a:off x="446772" y="2924944"/>
              <a:ext cx="1584000"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DATA</a:t>
              </a:r>
              <a:endParaRPr kumimoji="1" lang="ja-JP" altLang="en-US" sz="2000" dirty="0">
                <a:solidFill>
                  <a:schemeClr val="tx1"/>
                </a:solidFill>
              </a:endParaRPr>
            </a:p>
          </p:txBody>
        </p:sp>
      </p:grpSp>
      <p:grpSp>
        <p:nvGrpSpPr>
          <p:cNvPr id="106" name="グループ化 105">
            <a:extLst>
              <a:ext uri="{FF2B5EF4-FFF2-40B4-BE49-F238E27FC236}">
                <a16:creationId xmlns:a16="http://schemas.microsoft.com/office/drawing/2014/main" id="{D417D78A-0DB7-4A3D-9351-3235DFF51D01}"/>
              </a:ext>
            </a:extLst>
          </p:cNvPr>
          <p:cNvGrpSpPr/>
          <p:nvPr/>
        </p:nvGrpSpPr>
        <p:grpSpPr>
          <a:xfrm>
            <a:off x="2539975" y="4930632"/>
            <a:ext cx="1800000" cy="1440000"/>
            <a:chOff x="338772" y="2870610"/>
            <a:chExt cx="1800000" cy="1440000"/>
          </a:xfrm>
        </p:grpSpPr>
        <p:sp>
          <p:nvSpPr>
            <p:cNvPr id="107" name="正方形/長方形 106">
              <a:extLst>
                <a:ext uri="{FF2B5EF4-FFF2-40B4-BE49-F238E27FC236}">
                  <a16:creationId xmlns:a16="http://schemas.microsoft.com/office/drawing/2014/main" id="{06719E2C-B046-4F6D-B30C-54C1248C1088}"/>
                </a:ext>
              </a:extLst>
            </p:cNvPr>
            <p:cNvSpPr/>
            <p:nvPr/>
          </p:nvSpPr>
          <p:spPr>
            <a:xfrm>
              <a:off x="338772" y="2870610"/>
              <a:ext cx="1800000" cy="144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solidFill>
                  <a:schemeClr val="tx1"/>
                </a:solidFill>
              </a:endParaRPr>
            </a:p>
          </p:txBody>
        </p:sp>
        <p:sp>
          <p:nvSpPr>
            <p:cNvPr id="108" name="テキスト ボックス 107">
              <a:extLst>
                <a:ext uri="{FF2B5EF4-FFF2-40B4-BE49-F238E27FC236}">
                  <a16:creationId xmlns:a16="http://schemas.microsoft.com/office/drawing/2014/main" id="{9B3DC403-9F2A-48B5-A6A0-5BC245C0E1F6}"/>
                </a:ext>
              </a:extLst>
            </p:cNvPr>
            <p:cNvSpPr txBox="1"/>
            <p:nvPr/>
          </p:nvSpPr>
          <p:spPr>
            <a:xfrm>
              <a:off x="446772" y="3861048"/>
              <a:ext cx="1584000" cy="400110"/>
            </a:xfrm>
            <a:prstGeom prst="rect">
              <a:avLst/>
            </a:prstGeom>
            <a:noFill/>
            <a:ln>
              <a:solidFill>
                <a:schemeClr val="tx1"/>
              </a:solidFill>
            </a:ln>
          </p:spPr>
          <p:txBody>
            <a:bodyPr wrap="square" rtlCol="0">
              <a:spAutoFit/>
            </a:bodyPr>
            <a:lstStyle/>
            <a:p>
              <a:pPr algn="ctr"/>
              <a:r>
                <a:rPr kumimoji="1" lang="en-US" altLang="ja-JP" sz="2000" dirty="0">
                  <a:solidFill>
                    <a:srgbClr val="FF0000"/>
                  </a:solidFill>
                </a:rPr>
                <a:t>Hash</a:t>
              </a:r>
              <a:endParaRPr kumimoji="1" lang="ja-JP" altLang="en-US" sz="2000" dirty="0">
                <a:solidFill>
                  <a:srgbClr val="FF0000"/>
                </a:solidFill>
              </a:endParaRPr>
            </a:p>
          </p:txBody>
        </p:sp>
        <p:sp>
          <p:nvSpPr>
            <p:cNvPr id="109" name="正方形/長方形 108">
              <a:extLst>
                <a:ext uri="{FF2B5EF4-FFF2-40B4-BE49-F238E27FC236}">
                  <a16:creationId xmlns:a16="http://schemas.microsoft.com/office/drawing/2014/main" id="{AD0668E3-6CC3-4FDD-94B7-3FD3C72E147D}"/>
                </a:ext>
              </a:extLst>
            </p:cNvPr>
            <p:cNvSpPr/>
            <p:nvPr/>
          </p:nvSpPr>
          <p:spPr>
            <a:xfrm>
              <a:off x="446772" y="2924944"/>
              <a:ext cx="1584000"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DATA</a:t>
              </a:r>
              <a:endParaRPr kumimoji="1" lang="ja-JP" altLang="en-US" sz="2000" dirty="0">
                <a:solidFill>
                  <a:schemeClr val="tx1"/>
                </a:solidFill>
              </a:endParaRPr>
            </a:p>
          </p:txBody>
        </p:sp>
      </p:grpSp>
      <p:grpSp>
        <p:nvGrpSpPr>
          <p:cNvPr id="110" name="グループ化 109">
            <a:extLst>
              <a:ext uri="{FF2B5EF4-FFF2-40B4-BE49-F238E27FC236}">
                <a16:creationId xmlns:a16="http://schemas.microsoft.com/office/drawing/2014/main" id="{553C440B-3025-4D88-8CA2-80F9C12BD6B4}"/>
              </a:ext>
            </a:extLst>
          </p:cNvPr>
          <p:cNvGrpSpPr/>
          <p:nvPr/>
        </p:nvGrpSpPr>
        <p:grpSpPr>
          <a:xfrm>
            <a:off x="356495" y="4930632"/>
            <a:ext cx="1800000" cy="1440000"/>
            <a:chOff x="338772" y="2870610"/>
            <a:chExt cx="1800000" cy="1440000"/>
          </a:xfrm>
        </p:grpSpPr>
        <p:sp>
          <p:nvSpPr>
            <p:cNvPr id="111" name="正方形/長方形 110">
              <a:extLst>
                <a:ext uri="{FF2B5EF4-FFF2-40B4-BE49-F238E27FC236}">
                  <a16:creationId xmlns:a16="http://schemas.microsoft.com/office/drawing/2014/main" id="{71073B40-CF19-4A7C-9451-56C36CB37150}"/>
                </a:ext>
              </a:extLst>
            </p:cNvPr>
            <p:cNvSpPr/>
            <p:nvPr/>
          </p:nvSpPr>
          <p:spPr>
            <a:xfrm>
              <a:off x="338772" y="2870610"/>
              <a:ext cx="1800000" cy="144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solidFill>
                  <a:schemeClr val="tx1"/>
                </a:solidFill>
              </a:endParaRPr>
            </a:p>
          </p:txBody>
        </p:sp>
        <p:sp>
          <p:nvSpPr>
            <p:cNvPr id="112" name="テキスト ボックス 111">
              <a:extLst>
                <a:ext uri="{FF2B5EF4-FFF2-40B4-BE49-F238E27FC236}">
                  <a16:creationId xmlns:a16="http://schemas.microsoft.com/office/drawing/2014/main" id="{317F322D-7A78-4B84-BF9A-F0F768C1B0DC}"/>
                </a:ext>
              </a:extLst>
            </p:cNvPr>
            <p:cNvSpPr txBox="1"/>
            <p:nvPr/>
          </p:nvSpPr>
          <p:spPr>
            <a:xfrm>
              <a:off x="446772" y="3861048"/>
              <a:ext cx="1584000" cy="400110"/>
            </a:xfrm>
            <a:prstGeom prst="rect">
              <a:avLst/>
            </a:prstGeom>
            <a:noFill/>
            <a:ln>
              <a:solidFill>
                <a:schemeClr val="tx1"/>
              </a:solidFill>
            </a:ln>
          </p:spPr>
          <p:txBody>
            <a:bodyPr wrap="square" rtlCol="0">
              <a:spAutoFit/>
            </a:bodyPr>
            <a:lstStyle/>
            <a:p>
              <a:pPr algn="ctr"/>
              <a:r>
                <a:rPr kumimoji="1" lang="en-US" altLang="ja-JP" sz="2000" dirty="0">
                  <a:solidFill>
                    <a:srgbClr val="FF0000"/>
                  </a:solidFill>
                </a:rPr>
                <a:t>Hash</a:t>
              </a:r>
              <a:endParaRPr kumimoji="1" lang="ja-JP" altLang="en-US" sz="2000" dirty="0">
                <a:solidFill>
                  <a:srgbClr val="FF0000"/>
                </a:solidFill>
              </a:endParaRPr>
            </a:p>
          </p:txBody>
        </p:sp>
        <p:sp>
          <p:nvSpPr>
            <p:cNvPr id="113" name="正方形/長方形 112">
              <a:extLst>
                <a:ext uri="{FF2B5EF4-FFF2-40B4-BE49-F238E27FC236}">
                  <a16:creationId xmlns:a16="http://schemas.microsoft.com/office/drawing/2014/main" id="{6A9E8FA8-13AF-453A-BB44-B954D1F71078}"/>
                </a:ext>
              </a:extLst>
            </p:cNvPr>
            <p:cNvSpPr/>
            <p:nvPr/>
          </p:nvSpPr>
          <p:spPr>
            <a:xfrm>
              <a:off x="446772" y="2924944"/>
              <a:ext cx="1584000"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DATA</a:t>
              </a:r>
              <a:endParaRPr kumimoji="1" lang="ja-JP" altLang="en-US" sz="2000" dirty="0">
                <a:solidFill>
                  <a:schemeClr val="tx1"/>
                </a:solidFill>
              </a:endParaRPr>
            </a:p>
          </p:txBody>
        </p:sp>
      </p:grpSp>
      <p:grpSp>
        <p:nvGrpSpPr>
          <p:cNvPr id="114" name="グループ化 113">
            <a:extLst>
              <a:ext uri="{FF2B5EF4-FFF2-40B4-BE49-F238E27FC236}">
                <a16:creationId xmlns:a16="http://schemas.microsoft.com/office/drawing/2014/main" id="{959EDABC-E58D-4B59-82B8-F0CD36843008}"/>
              </a:ext>
            </a:extLst>
          </p:cNvPr>
          <p:cNvGrpSpPr/>
          <p:nvPr/>
        </p:nvGrpSpPr>
        <p:grpSpPr>
          <a:xfrm>
            <a:off x="6825009" y="4884066"/>
            <a:ext cx="1800000" cy="1440000"/>
            <a:chOff x="338772" y="2870610"/>
            <a:chExt cx="1800000" cy="1440000"/>
          </a:xfrm>
        </p:grpSpPr>
        <p:sp>
          <p:nvSpPr>
            <p:cNvPr id="115" name="正方形/長方形 114">
              <a:extLst>
                <a:ext uri="{FF2B5EF4-FFF2-40B4-BE49-F238E27FC236}">
                  <a16:creationId xmlns:a16="http://schemas.microsoft.com/office/drawing/2014/main" id="{F95B4368-8346-4D80-849F-45A9DA245FF2}"/>
                </a:ext>
              </a:extLst>
            </p:cNvPr>
            <p:cNvSpPr/>
            <p:nvPr/>
          </p:nvSpPr>
          <p:spPr>
            <a:xfrm>
              <a:off x="338772" y="2870610"/>
              <a:ext cx="1800000" cy="144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solidFill>
                  <a:schemeClr val="tx1"/>
                </a:solidFill>
              </a:endParaRPr>
            </a:p>
          </p:txBody>
        </p:sp>
        <p:sp>
          <p:nvSpPr>
            <p:cNvPr id="116" name="テキスト ボックス 115">
              <a:extLst>
                <a:ext uri="{FF2B5EF4-FFF2-40B4-BE49-F238E27FC236}">
                  <a16:creationId xmlns:a16="http://schemas.microsoft.com/office/drawing/2014/main" id="{8FF7CBDD-D435-4AC5-AA57-139764DAAEA6}"/>
                </a:ext>
              </a:extLst>
            </p:cNvPr>
            <p:cNvSpPr txBox="1"/>
            <p:nvPr/>
          </p:nvSpPr>
          <p:spPr>
            <a:xfrm>
              <a:off x="446772" y="3861048"/>
              <a:ext cx="1584000" cy="400110"/>
            </a:xfrm>
            <a:prstGeom prst="rect">
              <a:avLst/>
            </a:prstGeom>
            <a:noFill/>
            <a:ln>
              <a:solidFill>
                <a:schemeClr val="tx1"/>
              </a:solidFill>
            </a:ln>
          </p:spPr>
          <p:txBody>
            <a:bodyPr wrap="square" rtlCol="0">
              <a:spAutoFit/>
            </a:bodyPr>
            <a:lstStyle/>
            <a:p>
              <a:pPr algn="ctr"/>
              <a:r>
                <a:rPr kumimoji="1" lang="en-US" altLang="ja-JP" sz="2000" dirty="0">
                  <a:solidFill>
                    <a:srgbClr val="FF0000"/>
                  </a:solidFill>
                </a:rPr>
                <a:t>Hash</a:t>
              </a:r>
              <a:endParaRPr kumimoji="1" lang="ja-JP" altLang="en-US" sz="2000" dirty="0">
                <a:solidFill>
                  <a:srgbClr val="FF0000"/>
                </a:solidFill>
              </a:endParaRPr>
            </a:p>
          </p:txBody>
        </p:sp>
        <p:sp>
          <p:nvSpPr>
            <p:cNvPr id="117" name="正方形/長方形 116">
              <a:extLst>
                <a:ext uri="{FF2B5EF4-FFF2-40B4-BE49-F238E27FC236}">
                  <a16:creationId xmlns:a16="http://schemas.microsoft.com/office/drawing/2014/main" id="{6AAD91ED-F262-42B0-98C1-ABDB15F45934}"/>
                </a:ext>
              </a:extLst>
            </p:cNvPr>
            <p:cNvSpPr/>
            <p:nvPr/>
          </p:nvSpPr>
          <p:spPr>
            <a:xfrm>
              <a:off x="446772" y="2924944"/>
              <a:ext cx="1584000"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DATA</a:t>
              </a:r>
              <a:endParaRPr kumimoji="1" lang="ja-JP" altLang="en-US" sz="2000" dirty="0">
                <a:solidFill>
                  <a:schemeClr val="tx1"/>
                </a:solidFill>
              </a:endParaRPr>
            </a:p>
          </p:txBody>
        </p:sp>
      </p:grpSp>
      <p:cxnSp>
        <p:nvCxnSpPr>
          <p:cNvPr id="28" name="直線矢印コネクタ 27">
            <a:extLst>
              <a:ext uri="{FF2B5EF4-FFF2-40B4-BE49-F238E27FC236}">
                <a16:creationId xmlns:a16="http://schemas.microsoft.com/office/drawing/2014/main" id="{4C76AB16-698A-0846-8F67-A53AB0906AD3}"/>
              </a:ext>
            </a:extLst>
          </p:cNvPr>
          <p:cNvCxnSpPr>
            <a:cxnSpLocks/>
            <a:stCxn id="75" idx="3"/>
            <a:endCxn id="72" idx="1"/>
          </p:cNvCxnSpPr>
          <p:nvPr/>
        </p:nvCxnSpPr>
        <p:spPr>
          <a:xfrm>
            <a:off x="2156495" y="3644389"/>
            <a:ext cx="491480" cy="470493"/>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18" name="直線矢印コネクタ 117">
            <a:extLst>
              <a:ext uri="{FF2B5EF4-FFF2-40B4-BE49-F238E27FC236}">
                <a16:creationId xmlns:a16="http://schemas.microsoft.com/office/drawing/2014/main" id="{8E6E0553-0237-44F9-9396-2242C43B9119}"/>
              </a:ext>
            </a:extLst>
          </p:cNvPr>
          <p:cNvCxnSpPr>
            <a:cxnSpLocks/>
            <a:stCxn id="71" idx="3"/>
            <a:endCxn id="64" idx="1"/>
          </p:cNvCxnSpPr>
          <p:nvPr/>
        </p:nvCxnSpPr>
        <p:spPr>
          <a:xfrm>
            <a:off x="4339975" y="3644389"/>
            <a:ext cx="521867" cy="455601"/>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19" name="直線矢印コネクタ 118">
            <a:extLst>
              <a:ext uri="{FF2B5EF4-FFF2-40B4-BE49-F238E27FC236}">
                <a16:creationId xmlns:a16="http://schemas.microsoft.com/office/drawing/2014/main" id="{1659CEAC-08F9-4D4A-B210-EA19F029EF08}"/>
              </a:ext>
            </a:extLst>
          </p:cNvPr>
          <p:cNvCxnSpPr>
            <a:cxnSpLocks/>
            <a:endCxn id="80" idx="1"/>
          </p:cNvCxnSpPr>
          <p:nvPr/>
        </p:nvCxnSpPr>
        <p:spPr>
          <a:xfrm>
            <a:off x="6562949" y="3629497"/>
            <a:ext cx="370060" cy="438819"/>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21" name="直線矢印コネクタ 120">
            <a:extLst>
              <a:ext uri="{FF2B5EF4-FFF2-40B4-BE49-F238E27FC236}">
                <a16:creationId xmlns:a16="http://schemas.microsoft.com/office/drawing/2014/main" id="{DB05D74F-EAE4-423D-A37B-E297E2D78626}"/>
              </a:ext>
            </a:extLst>
          </p:cNvPr>
          <p:cNvCxnSpPr>
            <a:cxnSpLocks/>
            <a:stCxn id="79" idx="3"/>
          </p:cNvCxnSpPr>
          <p:nvPr/>
        </p:nvCxnSpPr>
        <p:spPr>
          <a:xfrm>
            <a:off x="8625009" y="3597823"/>
            <a:ext cx="271167" cy="0"/>
          </a:xfrm>
          <a:prstGeom prst="straightConnector1">
            <a:avLst/>
          </a:prstGeom>
          <a:ln w="19050">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直線矢印コネクタ 127">
            <a:extLst>
              <a:ext uri="{FF2B5EF4-FFF2-40B4-BE49-F238E27FC236}">
                <a16:creationId xmlns:a16="http://schemas.microsoft.com/office/drawing/2014/main" id="{F38121F4-02C9-4C36-AE2C-E977E6EF8142}"/>
              </a:ext>
            </a:extLst>
          </p:cNvPr>
          <p:cNvCxnSpPr>
            <a:cxnSpLocks/>
          </p:cNvCxnSpPr>
          <p:nvPr/>
        </p:nvCxnSpPr>
        <p:spPr>
          <a:xfrm>
            <a:off x="8896176" y="3597823"/>
            <a:ext cx="0" cy="1079499"/>
          </a:xfrm>
          <a:prstGeom prst="straightConnector1">
            <a:avLst/>
          </a:prstGeom>
          <a:ln w="19050">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直線矢印コネクタ 130">
            <a:extLst>
              <a:ext uri="{FF2B5EF4-FFF2-40B4-BE49-F238E27FC236}">
                <a16:creationId xmlns:a16="http://schemas.microsoft.com/office/drawing/2014/main" id="{A32F372C-8D75-4B35-85E5-8880BF9B2FA8}"/>
              </a:ext>
            </a:extLst>
          </p:cNvPr>
          <p:cNvCxnSpPr>
            <a:cxnSpLocks/>
          </p:cNvCxnSpPr>
          <p:nvPr/>
        </p:nvCxnSpPr>
        <p:spPr>
          <a:xfrm flipH="1" flipV="1">
            <a:off x="179512" y="4655563"/>
            <a:ext cx="8716664" cy="21761"/>
          </a:xfrm>
          <a:prstGeom prst="straightConnector1">
            <a:avLst/>
          </a:prstGeom>
          <a:ln w="19050">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直線矢印コネクタ 134">
            <a:extLst>
              <a:ext uri="{FF2B5EF4-FFF2-40B4-BE49-F238E27FC236}">
                <a16:creationId xmlns:a16="http://schemas.microsoft.com/office/drawing/2014/main" id="{0ABDAB3B-0126-4C09-BD99-B01AD7D3BCAD}"/>
              </a:ext>
            </a:extLst>
          </p:cNvPr>
          <p:cNvCxnSpPr>
            <a:cxnSpLocks/>
          </p:cNvCxnSpPr>
          <p:nvPr/>
        </p:nvCxnSpPr>
        <p:spPr>
          <a:xfrm>
            <a:off x="179512" y="4642175"/>
            <a:ext cx="0" cy="1478950"/>
          </a:xfrm>
          <a:prstGeom prst="straightConnector1">
            <a:avLst/>
          </a:prstGeom>
          <a:ln w="19050">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直線矢印コネクタ 137">
            <a:extLst>
              <a:ext uri="{FF2B5EF4-FFF2-40B4-BE49-F238E27FC236}">
                <a16:creationId xmlns:a16="http://schemas.microsoft.com/office/drawing/2014/main" id="{E0DAC4D5-11CD-487B-9DAF-B2480856BADF}"/>
              </a:ext>
            </a:extLst>
          </p:cNvPr>
          <p:cNvCxnSpPr>
            <a:cxnSpLocks/>
            <a:endCxn id="112" idx="1"/>
          </p:cNvCxnSpPr>
          <p:nvPr/>
        </p:nvCxnSpPr>
        <p:spPr>
          <a:xfrm>
            <a:off x="179512" y="6121125"/>
            <a:ext cx="284983"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47" name="直線矢印コネクタ 146">
            <a:extLst>
              <a:ext uri="{FF2B5EF4-FFF2-40B4-BE49-F238E27FC236}">
                <a16:creationId xmlns:a16="http://schemas.microsoft.com/office/drawing/2014/main" id="{72982277-F8CF-44A4-A9D0-C8106808BC04}"/>
              </a:ext>
            </a:extLst>
          </p:cNvPr>
          <p:cNvCxnSpPr>
            <a:cxnSpLocks/>
            <a:stCxn id="111" idx="3"/>
          </p:cNvCxnSpPr>
          <p:nvPr/>
        </p:nvCxnSpPr>
        <p:spPr>
          <a:xfrm>
            <a:off x="2156495" y="5650632"/>
            <a:ext cx="491480" cy="470493"/>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50" name="直線矢印コネクタ 149">
            <a:extLst>
              <a:ext uri="{FF2B5EF4-FFF2-40B4-BE49-F238E27FC236}">
                <a16:creationId xmlns:a16="http://schemas.microsoft.com/office/drawing/2014/main" id="{8B0B7C62-FBD6-4BC8-8974-919D12549858}"/>
              </a:ext>
            </a:extLst>
          </p:cNvPr>
          <p:cNvCxnSpPr>
            <a:cxnSpLocks/>
            <a:stCxn id="107" idx="3"/>
          </p:cNvCxnSpPr>
          <p:nvPr/>
        </p:nvCxnSpPr>
        <p:spPr>
          <a:xfrm>
            <a:off x="4339975" y="5650632"/>
            <a:ext cx="521867" cy="470493"/>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53" name="直線矢印コネクタ 152">
            <a:extLst>
              <a:ext uri="{FF2B5EF4-FFF2-40B4-BE49-F238E27FC236}">
                <a16:creationId xmlns:a16="http://schemas.microsoft.com/office/drawing/2014/main" id="{A116CD18-9312-4A73-AAAF-8A4FFB7FF778}"/>
              </a:ext>
            </a:extLst>
          </p:cNvPr>
          <p:cNvCxnSpPr>
            <a:cxnSpLocks/>
            <a:stCxn id="103" idx="3"/>
            <a:endCxn id="116" idx="1"/>
          </p:cNvCxnSpPr>
          <p:nvPr/>
        </p:nvCxnSpPr>
        <p:spPr>
          <a:xfrm>
            <a:off x="6553842" y="5635740"/>
            <a:ext cx="379167" cy="438819"/>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6" name="爆発: 14 pt 5">
            <a:extLst>
              <a:ext uri="{FF2B5EF4-FFF2-40B4-BE49-F238E27FC236}">
                <a16:creationId xmlns:a16="http://schemas.microsoft.com/office/drawing/2014/main" id="{628839D6-1035-4ED1-8043-BDCC0089226A}"/>
              </a:ext>
            </a:extLst>
          </p:cNvPr>
          <p:cNvSpPr/>
          <p:nvPr/>
        </p:nvSpPr>
        <p:spPr>
          <a:xfrm>
            <a:off x="2051761" y="2486535"/>
            <a:ext cx="1682892" cy="1434829"/>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変更</a:t>
            </a:r>
          </a:p>
        </p:txBody>
      </p:sp>
    </p:spTree>
    <p:extLst>
      <p:ext uri="{BB962C8B-B14F-4D97-AF65-F5344CB8AC3E}">
        <p14:creationId xmlns:p14="http://schemas.microsoft.com/office/powerpoint/2010/main" val="15699638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F63E9FB-751E-4351-8161-B41176A84C48}"/>
              </a:ext>
            </a:extLst>
          </p:cNvPr>
          <p:cNvSpPr>
            <a:spLocks noGrp="1"/>
          </p:cNvSpPr>
          <p:nvPr>
            <p:ph type="title"/>
          </p:nvPr>
        </p:nvSpPr>
        <p:spPr/>
        <p:txBody>
          <a:bodyPr>
            <a:normAutofit/>
          </a:bodyPr>
          <a:lstStyle/>
          <a:p>
            <a:r>
              <a:rPr lang="ja-JP" altLang="en-US" sz="4000"/>
              <a:t>電子</a:t>
            </a:r>
            <a:r>
              <a:rPr lang="ja-JP" altLang="en-US" sz="4000" dirty="0"/>
              <a:t>署名</a:t>
            </a:r>
            <a:endParaRPr kumimoji="1" lang="ja-JP" altLang="en-US" sz="4000" dirty="0"/>
          </a:p>
        </p:txBody>
      </p:sp>
      <p:sp>
        <p:nvSpPr>
          <p:cNvPr id="3" name="コンテンツ プレースホルダー 2">
            <a:extLst>
              <a:ext uri="{FF2B5EF4-FFF2-40B4-BE49-F238E27FC236}">
                <a16:creationId xmlns:a16="http://schemas.microsoft.com/office/drawing/2014/main" id="{9F06A9E3-68AD-4129-A3DA-7409C067BB29}"/>
              </a:ext>
            </a:extLst>
          </p:cNvPr>
          <p:cNvSpPr>
            <a:spLocks noGrp="1"/>
          </p:cNvSpPr>
          <p:nvPr>
            <p:ph idx="1"/>
          </p:nvPr>
        </p:nvSpPr>
        <p:spPr/>
        <p:txBody>
          <a:bodyPr/>
          <a:lstStyle/>
          <a:p>
            <a:r>
              <a:rPr kumimoji="1" lang="ja-JP" altLang="en-US" dirty="0"/>
              <a:t>取引記録には電子署名を付与</a:t>
            </a:r>
            <a:endParaRPr kumimoji="1" lang="en-US" altLang="ja-JP" dirty="0"/>
          </a:p>
          <a:p>
            <a:pPr lvl="1"/>
            <a:r>
              <a:rPr lang="ja-JP" altLang="en-US" dirty="0"/>
              <a:t>取引の正当性が第</a:t>
            </a:r>
            <a:r>
              <a:rPr lang="en-US" altLang="ja-JP" dirty="0"/>
              <a:t>3</a:t>
            </a:r>
            <a:r>
              <a:rPr lang="ja-JP" altLang="en-US" dirty="0"/>
              <a:t>者によって検証可能</a:t>
            </a:r>
            <a:endParaRPr kumimoji="1" lang="ja-JP" altLang="en-US" dirty="0"/>
          </a:p>
        </p:txBody>
      </p:sp>
      <p:sp>
        <p:nvSpPr>
          <p:cNvPr id="4" name="正方形/長方形 3">
            <a:extLst>
              <a:ext uri="{FF2B5EF4-FFF2-40B4-BE49-F238E27FC236}">
                <a16:creationId xmlns:a16="http://schemas.microsoft.com/office/drawing/2014/main" id="{2A32498B-41E4-43D7-8650-B9D83EC7C672}"/>
              </a:ext>
            </a:extLst>
          </p:cNvPr>
          <p:cNvSpPr/>
          <p:nvPr/>
        </p:nvSpPr>
        <p:spPr>
          <a:xfrm>
            <a:off x="395536" y="2994373"/>
            <a:ext cx="3384376" cy="360297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テキスト ボックス 5">
            <a:extLst>
              <a:ext uri="{FF2B5EF4-FFF2-40B4-BE49-F238E27FC236}">
                <a16:creationId xmlns:a16="http://schemas.microsoft.com/office/drawing/2014/main" id="{F7DF2005-FBA8-4677-B4E5-2445C805FB00}"/>
              </a:ext>
            </a:extLst>
          </p:cNvPr>
          <p:cNvSpPr txBox="1"/>
          <p:nvPr/>
        </p:nvSpPr>
        <p:spPr>
          <a:xfrm>
            <a:off x="539552" y="6068709"/>
            <a:ext cx="3113783" cy="400110"/>
          </a:xfrm>
          <a:prstGeom prst="rect">
            <a:avLst/>
          </a:prstGeom>
          <a:noFill/>
          <a:ln>
            <a:solidFill>
              <a:schemeClr val="tx1"/>
            </a:solidFill>
          </a:ln>
        </p:spPr>
        <p:txBody>
          <a:bodyPr wrap="square" rtlCol="0">
            <a:spAutoFit/>
          </a:bodyPr>
          <a:lstStyle/>
          <a:p>
            <a:pPr algn="ctr"/>
            <a:r>
              <a:rPr kumimoji="1" lang="en-US" altLang="ja-JP" sz="2000" dirty="0"/>
              <a:t>Hash</a:t>
            </a:r>
            <a:endParaRPr kumimoji="1" lang="ja-JP" altLang="en-US" sz="2000" dirty="0"/>
          </a:p>
        </p:txBody>
      </p:sp>
      <p:sp>
        <p:nvSpPr>
          <p:cNvPr id="13" name="テキスト ボックス 12">
            <a:extLst>
              <a:ext uri="{FF2B5EF4-FFF2-40B4-BE49-F238E27FC236}">
                <a16:creationId xmlns:a16="http://schemas.microsoft.com/office/drawing/2014/main" id="{92A1567C-4775-4006-9BEC-6849BA919830}"/>
              </a:ext>
            </a:extLst>
          </p:cNvPr>
          <p:cNvSpPr txBox="1"/>
          <p:nvPr/>
        </p:nvSpPr>
        <p:spPr>
          <a:xfrm>
            <a:off x="527344" y="3140968"/>
            <a:ext cx="3113783" cy="400110"/>
          </a:xfrm>
          <a:prstGeom prst="rect">
            <a:avLst/>
          </a:prstGeom>
          <a:noFill/>
          <a:ln>
            <a:solidFill>
              <a:schemeClr val="tx1"/>
            </a:solidFill>
          </a:ln>
        </p:spPr>
        <p:txBody>
          <a:bodyPr wrap="square" rtlCol="0">
            <a:spAutoFit/>
          </a:bodyPr>
          <a:lstStyle/>
          <a:p>
            <a:pPr algn="ctr"/>
            <a:r>
              <a:rPr kumimoji="1" lang="ja-JP" altLang="en-US" sz="2000" dirty="0"/>
              <a:t>取引</a:t>
            </a:r>
            <a:r>
              <a:rPr kumimoji="1" lang="en-US" altLang="ja-JP" sz="2000" dirty="0"/>
              <a:t>1</a:t>
            </a:r>
            <a:endParaRPr kumimoji="1" lang="ja-JP" altLang="en-US" sz="2000" dirty="0"/>
          </a:p>
        </p:txBody>
      </p:sp>
      <p:sp>
        <p:nvSpPr>
          <p:cNvPr id="15" name="テキスト ボックス 14">
            <a:extLst>
              <a:ext uri="{FF2B5EF4-FFF2-40B4-BE49-F238E27FC236}">
                <a16:creationId xmlns:a16="http://schemas.microsoft.com/office/drawing/2014/main" id="{3AF9390D-8E2E-446C-8497-C5BF96FBE113}"/>
              </a:ext>
            </a:extLst>
          </p:cNvPr>
          <p:cNvSpPr txBox="1"/>
          <p:nvPr/>
        </p:nvSpPr>
        <p:spPr>
          <a:xfrm>
            <a:off x="539552" y="3676014"/>
            <a:ext cx="3113783" cy="400110"/>
          </a:xfrm>
          <a:prstGeom prst="rect">
            <a:avLst/>
          </a:prstGeom>
          <a:noFill/>
          <a:ln>
            <a:solidFill>
              <a:schemeClr val="tx1"/>
            </a:solidFill>
          </a:ln>
        </p:spPr>
        <p:txBody>
          <a:bodyPr wrap="square" rtlCol="0">
            <a:spAutoFit/>
          </a:bodyPr>
          <a:lstStyle/>
          <a:p>
            <a:pPr algn="ctr"/>
            <a:r>
              <a:rPr kumimoji="1" lang="ja-JP" altLang="en-US" sz="2000" dirty="0"/>
              <a:t>取引</a:t>
            </a:r>
            <a:r>
              <a:rPr kumimoji="1" lang="en-US" altLang="ja-JP" sz="2000" dirty="0"/>
              <a:t>2</a:t>
            </a:r>
            <a:endParaRPr kumimoji="1" lang="ja-JP" altLang="en-US" sz="2000" dirty="0"/>
          </a:p>
        </p:txBody>
      </p:sp>
      <p:cxnSp>
        <p:nvCxnSpPr>
          <p:cNvPr id="16" name="直線コネクタ 15">
            <a:extLst>
              <a:ext uri="{FF2B5EF4-FFF2-40B4-BE49-F238E27FC236}">
                <a16:creationId xmlns:a16="http://schemas.microsoft.com/office/drawing/2014/main" id="{F48B7C82-8930-4FB6-A8E7-7367103AAAC7}"/>
              </a:ext>
            </a:extLst>
          </p:cNvPr>
          <p:cNvCxnSpPr>
            <a:cxnSpLocks/>
          </p:cNvCxnSpPr>
          <p:nvPr/>
        </p:nvCxnSpPr>
        <p:spPr>
          <a:xfrm>
            <a:off x="2051720" y="4293096"/>
            <a:ext cx="0" cy="1656184"/>
          </a:xfrm>
          <a:prstGeom prst="line">
            <a:avLst/>
          </a:prstGeom>
          <a:ln w="38100">
            <a:prstDash val="sysDot"/>
          </a:ln>
        </p:spPr>
        <p:style>
          <a:lnRef idx="1">
            <a:schemeClr val="dk1"/>
          </a:lnRef>
          <a:fillRef idx="0">
            <a:schemeClr val="dk1"/>
          </a:fillRef>
          <a:effectRef idx="0">
            <a:schemeClr val="dk1"/>
          </a:effectRef>
          <a:fontRef idx="minor">
            <a:schemeClr val="tx1"/>
          </a:fontRef>
        </p:style>
      </p:cxnSp>
      <p:sp>
        <p:nvSpPr>
          <p:cNvPr id="21" name="テキスト ボックス 20">
            <a:extLst>
              <a:ext uri="{FF2B5EF4-FFF2-40B4-BE49-F238E27FC236}">
                <a16:creationId xmlns:a16="http://schemas.microsoft.com/office/drawing/2014/main" id="{A883E400-47CC-4849-BD28-5E6EA8D3F45A}"/>
              </a:ext>
            </a:extLst>
          </p:cNvPr>
          <p:cNvSpPr txBox="1"/>
          <p:nvPr/>
        </p:nvSpPr>
        <p:spPr>
          <a:xfrm>
            <a:off x="4572000" y="2961529"/>
            <a:ext cx="3113783" cy="1323439"/>
          </a:xfrm>
          <a:prstGeom prst="rect">
            <a:avLst/>
          </a:prstGeom>
          <a:noFill/>
          <a:ln>
            <a:solidFill>
              <a:schemeClr val="tx1"/>
            </a:solidFill>
          </a:ln>
        </p:spPr>
        <p:txBody>
          <a:bodyPr wrap="square" rtlCol="0">
            <a:spAutoFit/>
          </a:bodyPr>
          <a:lstStyle/>
          <a:p>
            <a:r>
              <a:rPr kumimoji="1" lang="ja-JP" altLang="en-US" sz="2000" dirty="0"/>
              <a:t>取引</a:t>
            </a:r>
            <a:r>
              <a:rPr kumimoji="1" lang="en-US" altLang="ja-JP" sz="2000" dirty="0"/>
              <a:t>1</a:t>
            </a:r>
          </a:p>
          <a:p>
            <a:endParaRPr kumimoji="1" lang="en-US" altLang="ja-JP" sz="2000" dirty="0"/>
          </a:p>
          <a:p>
            <a:endParaRPr kumimoji="1" lang="en-US" altLang="ja-JP" sz="2000" dirty="0"/>
          </a:p>
          <a:p>
            <a:endParaRPr kumimoji="1" lang="en-US" altLang="ja-JP" sz="2000" dirty="0"/>
          </a:p>
        </p:txBody>
      </p:sp>
      <p:cxnSp>
        <p:nvCxnSpPr>
          <p:cNvPr id="24" name="直線コネクタ 23">
            <a:extLst>
              <a:ext uri="{FF2B5EF4-FFF2-40B4-BE49-F238E27FC236}">
                <a16:creationId xmlns:a16="http://schemas.microsoft.com/office/drawing/2014/main" id="{A5EA57E1-6FA2-4F1F-A4FF-209119C86881}"/>
              </a:ext>
            </a:extLst>
          </p:cNvPr>
          <p:cNvCxnSpPr>
            <a:cxnSpLocks/>
          </p:cNvCxnSpPr>
          <p:nvPr/>
        </p:nvCxnSpPr>
        <p:spPr>
          <a:xfrm flipV="1">
            <a:off x="3641127" y="2958304"/>
            <a:ext cx="930873" cy="182664"/>
          </a:xfrm>
          <a:prstGeom prst="line">
            <a:avLst/>
          </a:prstGeom>
          <a:ln w="19050">
            <a:prstDash val="sysDash"/>
          </a:ln>
        </p:spPr>
        <p:style>
          <a:lnRef idx="1">
            <a:schemeClr val="dk1"/>
          </a:lnRef>
          <a:fillRef idx="0">
            <a:schemeClr val="dk1"/>
          </a:fillRef>
          <a:effectRef idx="0">
            <a:schemeClr val="dk1"/>
          </a:effectRef>
          <a:fontRef idx="minor">
            <a:schemeClr val="tx1"/>
          </a:fontRef>
        </p:style>
      </p:cxnSp>
      <p:cxnSp>
        <p:nvCxnSpPr>
          <p:cNvPr id="27" name="直線コネクタ 26">
            <a:extLst>
              <a:ext uri="{FF2B5EF4-FFF2-40B4-BE49-F238E27FC236}">
                <a16:creationId xmlns:a16="http://schemas.microsoft.com/office/drawing/2014/main" id="{FFC071C8-4A8F-41B8-BB0D-14AE8928BC2C}"/>
              </a:ext>
            </a:extLst>
          </p:cNvPr>
          <p:cNvCxnSpPr>
            <a:cxnSpLocks/>
          </p:cNvCxnSpPr>
          <p:nvPr/>
        </p:nvCxnSpPr>
        <p:spPr>
          <a:xfrm>
            <a:off x="3641127" y="3541078"/>
            <a:ext cx="930873" cy="743890"/>
          </a:xfrm>
          <a:prstGeom prst="line">
            <a:avLst/>
          </a:prstGeom>
          <a:ln w="19050">
            <a:prstDash val="sysDash"/>
          </a:ln>
        </p:spPr>
        <p:style>
          <a:lnRef idx="1">
            <a:schemeClr val="dk1"/>
          </a:lnRef>
          <a:fillRef idx="0">
            <a:schemeClr val="dk1"/>
          </a:fillRef>
          <a:effectRef idx="0">
            <a:schemeClr val="dk1"/>
          </a:effectRef>
          <a:fontRef idx="minor">
            <a:schemeClr val="tx1"/>
          </a:fontRef>
        </p:style>
      </p:cxnSp>
      <p:sp>
        <p:nvSpPr>
          <p:cNvPr id="30" name="正方形/長方形 29">
            <a:extLst>
              <a:ext uri="{FF2B5EF4-FFF2-40B4-BE49-F238E27FC236}">
                <a16:creationId xmlns:a16="http://schemas.microsoft.com/office/drawing/2014/main" id="{D7D4502C-5159-4541-BB59-63CDE1A1B9F2}"/>
              </a:ext>
            </a:extLst>
          </p:cNvPr>
          <p:cNvSpPr/>
          <p:nvPr/>
        </p:nvSpPr>
        <p:spPr>
          <a:xfrm>
            <a:off x="4661097" y="3412213"/>
            <a:ext cx="2923379" cy="79209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a:solidFill>
                  <a:schemeClr val="tx1"/>
                </a:solidFill>
              </a:rPr>
              <a:t>送金</a:t>
            </a:r>
            <a:r>
              <a:rPr kumimoji="1" lang="en-US" altLang="ja-JP" dirty="0">
                <a:solidFill>
                  <a:schemeClr val="tx1"/>
                </a:solidFill>
              </a:rPr>
              <a:t>(</a:t>
            </a:r>
            <a:r>
              <a:rPr kumimoji="1" lang="ja-JP" altLang="en-US">
                <a:solidFill>
                  <a:schemeClr val="tx1"/>
                </a:solidFill>
              </a:rPr>
              <a:t>ハッシュ値</a:t>
            </a:r>
            <a:r>
              <a:rPr kumimoji="1" lang="en-US" altLang="ja-JP" dirty="0">
                <a:solidFill>
                  <a:schemeClr val="tx1"/>
                </a:solidFill>
              </a:rPr>
              <a:t>)</a:t>
            </a:r>
          </a:p>
          <a:p>
            <a:pPr algn="ctr"/>
            <a:r>
              <a:rPr kumimoji="1" lang="en-US" altLang="ja-JP" dirty="0">
                <a:solidFill>
                  <a:schemeClr val="tx1"/>
                </a:solidFill>
              </a:rPr>
              <a:t>A</a:t>
            </a:r>
            <a:r>
              <a:rPr kumimoji="1" lang="ja-JP" altLang="en-US">
                <a:solidFill>
                  <a:schemeClr val="tx1"/>
                </a:solidFill>
              </a:rPr>
              <a:t>さん</a:t>
            </a:r>
            <a:r>
              <a:rPr kumimoji="1" lang="ja-JP" altLang="en-US" dirty="0">
                <a:solidFill>
                  <a:schemeClr val="tx1"/>
                </a:solidFill>
              </a:rPr>
              <a:t>　→　</a:t>
            </a:r>
            <a:r>
              <a:rPr kumimoji="1" lang="ja-JP" altLang="en-US">
                <a:solidFill>
                  <a:schemeClr val="tx1"/>
                </a:solidFill>
              </a:rPr>
              <a:t> </a:t>
            </a:r>
            <a:r>
              <a:rPr kumimoji="1" lang="en-US" altLang="ja-JP" dirty="0">
                <a:solidFill>
                  <a:schemeClr val="tx1"/>
                </a:solidFill>
              </a:rPr>
              <a:t>B</a:t>
            </a:r>
            <a:r>
              <a:rPr kumimoji="1" lang="ja-JP" altLang="en-US">
                <a:solidFill>
                  <a:schemeClr val="tx1"/>
                </a:solidFill>
              </a:rPr>
              <a:t>さん</a:t>
            </a:r>
            <a:endParaRPr kumimoji="1" lang="en-US" altLang="ja-JP" dirty="0">
              <a:solidFill>
                <a:schemeClr val="tx1"/>
              </a:solidFill>
            </a:endParaRPr>
          </a:p>
        </p:txBody>
      </p:sp>
      <p:sp>
        <p:nvSpPr>
          <p:cNvPr id="19" name="正方形/長方形 18">
            <a:extLst>
              <a:ext uri="{FF2B5EF4-FFF2-40B4-BE49-F238E27FC236}">
                <a16:creationId xmlns:a16="http://schemas.microsoft.com/office/drawing/2014/main" id="{B8162E20-8BCC-A040-B8F4-4682DA715BE4}"/>
              </a:ext>
            </a:extLst>
          </p:cNvPr>
          <p:cNvSpPr/>
          <p:nvPr/>
        </p:nvSpPr>
        <p:spPr>
          <a:xfrm>
            <a:off x="7812360" y="2958304"/>
            <a:ext cx="972000" cy="6120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solidFill>
                  <a:schemeClr val="tx1"/>
                </a:solidFill>
              </a:rPr>
              <a:t>署名</a:t>
            </a:r>
            <a:endParaRPr kumimoji="1" lang="en-US" altLang="ja-JP" dirty="0">
              <a:solidFill>
                <a:schemeClr val="tx1"/>
              </a:solidFill>
            </a:endParaRPr>
          </a:p>
        </p:txBody>
      </p:sp>
      <p:sp>
        <p:nvSpPr>
          <p:cNvPr id="20" name="正方形/長方形 19">
            <a:extLst>
              <a:ext uri="{FF2B5EF4-FFF2-40B4-BE49-F238E27FC236}">
                <a16:creationId xmlns:a16="http://schemas.microsoft.com/office/drawing/2014/main" id="{3AE25EAD-AB7B-2F45-876E-0AB97754D6B7}"/>
              </a:ext>
            </a:extLst>
          </p:cNvPr>
          <p:cNvSpPr/>
          <p:nvPr/>
        </p:nvSpPr>
        <p:spPr>
          <a:xfrm>
            <a:off x="7812360" y="3645024"/>
            <a:ext cx="973584" cy="61708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solidFill>
                  <a:schemeClr val="tx1"/>
                </a:solidFill>
              </a:rPr>
              <a:t>公開鍵</a:t>
            </a:r>
            <a:endParaRPr kumimoji="1" lang="en-US" altLang="ja-JP" dirty="0">
              <a:solidFill>
                <a:schemeClr val="tx1"/>
              </a:solidFill>
            </a:endParaRPr>
          </a:p>
        </p:txBody>
      </p:sp>
    </p:spTree>
    <p:extLst>
      <p:ext uri="{BB962C8B-B14F-4D97-AF65-F5344CB8AC3E}">
        <p14:creationId xmlns:p14="http://schemas.microsoft.com/office/powerpoint/2010/main" val="9806444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494606C-3AD6-42B0-9F97-E44B921CF642}"/>
              </a:ext>
            </a:extLst>
          </p:cNvPr>
          <p:cNvSpPr>
            <a:spLocks noGrp="1"/>
          </p:cNvSpPr>
          <p:nvPr>
            <p:ph type="title"/>
          </p:nvPr>
        </p:nvSpPr>
        <p:spPr>
          <a:xfrm>
            <a:off x="628650" y="365126"/>
            <a:ext cx="7886700" cy="1325563"/>
          </a:xfrm>
        </p:spPr>
        <p:txBody>
          <a:bodyPr>
            <a:normAutofit/>
          </a:bodyPr>
          <a:lstStyle/>
          <a:p>
            <a:r>
              <a:rPr kumimoji="1" lang="ja-JP" altLang="en-US" sz="4000" dirty="0"/>
              <a:t>ビットコイン</a:t>
            </a:r>
            <a:r>
              <a:rPr kumimoji="1" lang="ja-JP" altLang="en-US" sz="4000"/>
              <a:t>のブロック</a:t>
            </a:r>
            <a:endParaRPr kumimoji="1" lang="ja-JP" altLang="en-US" sz="4000" dirty="0"/>
          </a:p>
        </p:txBody>
      </p:sp>
      <p:sp>
        <p:nvSpPr>
          <p:cNvPr id="3" name="コンテンツ プレースホルダー 2">
            <a:extLst>
              <a:ext uri="{FF2B5EF4-FFF2-40B4-BE49-F238E27FC236}">
                <a16:creationId xmlns:a16="http://schemas.microsoft.com/office/drawing/2014/main" id="{E736C8CF-AD7F-4E9E-9520-3093F79B5A68}"/>
              </a:ext>
            </a:extLst>
          </p:cNvPr>
          <p:cNvSpPr>
            <a:spLocks noGrp="1"/>
          </p:cNvSpPr>
          <p:nvPr>
            <p:ph idx="1"/>
          </p:nvPr>
        </p:nvSpPr>
        <p:spPr>
          <a:xfrm>
            <a:off x="628650" y="1825624"/>
            <a:ext cx="7886700" cy="1325015"/>
          </a:xfrm>
        </p:spPr>
        <p:txBody>
          <a:bodyPr>
            <a:normAutofit/>
          </a:bodyPr>
          <a:lstStyle/>
          <a:p>
            <a:r>
              <a:rPr kumimoji="1" lang="ja-JP" altLang="en-US" dirty="0"/>
              <a:t>一つのブロックの中に取引記録やタイムスタンプなどが含まれている</a:t>
            </a:r>
            <a:endParaRPr kumimoji="1" lang="en-US" altLang="ja-JP" dirty="0"/>
          </a:p>
          <a:p>
            <a:pPr lvl="1"/>
            <a:r>
              <a:rPr kumimoji="1" lang="ja-JP" altLang="en-US" dirty="0"/>
              <a:t>ハッシュ値に</a:t>
            </a:r>
            <a:r>
              <a:rPr kumimoji="1" lang="ja-JP" altLang="en-US"/>
              <a:t>は取引の情報</a:t>
            </a:r>
            <a:r>
              <a:rPr kumimoji="1" lang="ja-JP" altLang="en-US" dirty="0"/>
              <a:t>なども含まれる</a:t>
            </a:r>
            <a:endParaRPr kumimoji="1" lang="en-US" altLang="ja-JP" dirty="0"/>
          </a:p>
        </p:txBody>
      </p:sp>
      <p:sp>
        <p:nvSpPr>
          <p:cNvPr id="4" name="正方形/長方形 3">
            <a:extLst>
              <a:ext uri="{FF2B5EF4-FFF2-40B4-BE49-F238E27FC236}">
                <a16:creationId xmlns:a16="http://schemas.microsoft.com/office/drawing/2014/main" id="{10BFCF86-FFA2-454C-BDAF-D67DADE526FC}"/>
              </a:ext>
            </a:extLst>
          </p:cNvPr>
          <p:cNvSpPr/>
          <p:nvPr/>
        </p:nvSpPr>
        <p:spPr>
          <a:xfrm>
            <a:off x="96768" y="3429000"/>
            <a:ext cx="2520000" cy="322558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BB93564B-D633-CA41-82C7-EC45CFF215A9}"/>
              </a:ext>
            </a:extLst>
          </p:cNvPr>
          <p:cNvSpPr txBox="1"/>
          <p:nvPr/>
        </p:nvSpPr>
        <p:spPr>
          <a:xfrm>
            <a:off x="214811" y="3509309"/>
            <a:ext cx="2292625" cy="369332"/>
          </a:xfrm>
          <a:prstGeom prst="rect">
            <a:avLst/>
          </a:prstGeom>
          <a:noFill/>
          <a:ln>
            <a:solidFill>
              <a:schemeClr val="tx1"/>
            </a:solidFill>
          </a:ln>
        </p:spPr>
        <p:txBody>
          <a:bodyPr wrap="square" rtlCol="0">
            <a:spAutoFit/>
          </a:bodyPr>
          <a:lstStyle/>
          <a:p>
            <a:pPr algn="ctr"/>
            <a:r>
              <a:rPr kumimoji="1" lang="en-US" altLang="ja-JP" dirty="0"/>
              <a:t>nonce</a:t>
            </a:r>
            <a:endParaRPr kumimoji="1" lang="ja-JP" altLang="en-US"/>
          </a:p>
        </p:txBody>
      </p:sp>
      <p:sp>
        <p:nvSpPr>
          <p:cNvPr id="12" name="テキスト ボックス 11">
            <a:extLst>
              <a:ext uri="{FF2B5EF4-FFF2-40B4-BE49-F238E27FC236}">
                <a16:creationId xmlns:a16="http://schemas.microsoft.com/office/drawing/2014/main" id="{446BF2EC-2B11-514D-AB4D-007208113FFF}"/>
              </a:ext>
            </a:extLst>
          </p:cNvPr>
          <p:cNvSpPr txBox="1"/>
          <p:nvPr/>
        </p:nvSpPr>
        <p:spPr>
          <a:xfrm>
            <a:off x="214811" y="5881308"/>
            <a:ext cx="2292625"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このブロックの</a:t>
            </a:r>
            <a:endParaRPr kumimoji="1" lang="en-US" altLang="ja-JP" dirty="0"/>
          </a:p>
          <a:p>
            <a:pPr algn="ctr"/>
            <a:r>
              <a:rPr kumimoji="1" lang="ja-JP" altLang="en-US" dirty="0"/>
              <a:t>ハッシュ値</a:t>
            </a:r>
          </a:p>
        </p:txBody>
      </p:sp>
      <p:sp>
        <p:nvSpPr>
          <p:cNvPr id="19" name="テキスト ボックス 18">
            <a:extLst>
              <a:ext uri="{FF2B5EF4-FFF2-40B4-BE49-F238E27FC236}">
                <a16:creationId xmlns:a16="http://schemas.microsoft.com/office/drawing/2014/main" id="{70D29A7A-5DD9-9742-A8A8-7D219CB99C65}"/>
              </a:ext>
            </a:extLst>
          </p:cNvPr>
          <p:cNvSpPr txBox="1"/>
          <p:nvPr/>
        </p:nvSpPr>
        <p:spPr>
          <a:xfrm>
            <a:off x="214812" y="5155716"/>
            <a:ext cx="2292624"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前のブロックの</a:t>
            </a:r>
            <a:endParaRPr kumimoji="1" lang="en-US" altLang="ja-JP" dirty="0"/>
          </a:p>
          <a:p>
            <a:pPr algn="ctr"/>
            <a:r>
              <a:rPr kumimoji="1" lang="ja-JP" altLang="en-US" dirty="0"/>
              <a:t>ハッシュ値</a:t>
            </a:r>
          </a:p>
        </p:txBody>
      </p:sp>
      <p:cxnSp>
        <p:nvCxnSpPr>
          <p:cNvPr id="22" name="直線コネクタ 21">
            <a:extLst>
              <a:ext uri="{FF2B5EF4-FFF2-40B4-BE49-F238E27FC236}">
                <a16:creationId xmlns:a16="http://schemas.microsoft.com/office/drawing/2014/main" id="{5568AE01-6D04-E740-9321-E073E6397F5A}"/>
              </a:ext>
            </a:extLst>
          </p:cNvPr>
          <p:cNvCxnSpPr>
            <a:cxnSpLocks/>
          </p:cNvCxnSpPr>
          <p:nvPr/>
        </p:nvCxnSpPr>
        <p:spPr>
          <a:xfrm>
            <a:off x="1343178" y="4795989"/>
            <a:ext cx="0" cy="286807"/>
          </a:xfrm>
          <a:prstGeom prst="line">
            <a:avLst/>
          </a:prstGeom>
          <a:ln w="38100">
            <a:prstDash val="sysDot"/>
          </a:ln>
        </p:spPr>
        <p:style>
          <a:lnRef idx="1">
            <a:schemeClr val="dk1"/>
          </a:lnRef>
          <a:fillRef idx="0">
            <a:schemeClr val="dk1"/>
          </a:fillRef>
          <a:effectRef idx="0">
            <a:schemeClr val="dk1"/>
          </a:effectRef>
          <a:fontRef idx="minor">
            <a:schemeClr val="tx1"/>
          </a:fontRef>
        </p:style>
      </p:cxnSp>
      <p:sp>
        <p:nvSpPr>
          <p:cNvPr id="25" name="正方形/長方形 24">
            <a:extLst>
              <a:ext uri="{FF2B5EF4-FFF2-40B4-BE49-F238E27FC236}">
                <a16:creationId xmlns:a16="http://schemas.microsoft.com/office/drawing/2014/main" id="{BE683D4A-59D9-0F43-A033-865AF8C1C05E}"/>
              </a:ext>
            </a:extLst>
          </p:cNvPr>
          <p:cNvSpPr/>
          <p:nvPr/>
        </p:nvSpPr>
        <p:spPr>
          <a:xfrm>
            <a:off x="3207012" y="3429000"/>
            <a:ext cx="2520000" cy="322558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テキスト ボックス 26">
            <a:extLst>
              <a:ext uri="{FF2B5EF4-FFF2-40B4-BE49-F238E27FC236}">
                <a16:creationId xmlns:a16="http://schemas.microsoft.com/office/drawing/2014/main" id="{7E933943-0D8C-6146-BA8C-9656F375BEBE}"/>
              </a:ext>
            </a:extLst>
          </p:cNvPr>
          <p:cNvSpPr txBox="1"/>
          <p:nvPr/>
        </p:nvSpPr>
        <p:spPr>
          <a:xfrm>
            <a:off x="3325055" y="3509309"/>
            <a:ext cx="2292625" cy="369332"/>
          </a:xfrm>
          <a:prstGeom prst="rect">
            <a:avLst/>
          </a:prstGeom>
          <a:noFill/>
          <a:ln>
            <a:solidFill>
              <a:schemeClr val="tx1"/>
            </a:solidFill>
          </a:ln>
        </p:spPr>
        <p:txBody>
          <a:bodyPr wrap="square" rtlCol="0">
            <a:spAutoFit/>
          </a:bodyPr>
          <a:lstStyle/>
          <a:p>
            <a:pPr algn="ctr"/>
            <a:r>
              <a:rPr kumimoji="1" lang="en-US" altLang="ja-JP" dirty="0"/>
              <a:t>nonce</a:t>
            </a:r>
            <a:endParaRPr kumimoji="1" lang="ja-JP" altLang="en-US"/>
          </a:p>
        </p:txBody>
      </p:sp>
      <p:sp>
        <p:nvSpPr>
          <p:cNvPr id="28" name="テキスト ボックス 27">
            <a:extLst>
              <a:ext uri="{FF2B5EF4-FFF2-40B4-BE49-F238E27FC236}">
                <a16:creationId xmlns:a16="http://schemas.microsoft.com/office/drawing/2014/main" id="{BACC3422-C8EA-6E45-8081-485749898A51}"/>
              </a:ext>
            </a:extLst>
          </p:cNvPr>
          <p:cNvSpPr txBox="1"/>
          <p:nvPr/>
        </p:nvSpPr>
        <p:spPr>
          <a:xfrm>
            <a:off x="3325055" y="5881308"/>
            <a:ext cx="2292625"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a:t>このブロックの</a:t>
            </a:r>
            <a:endParaRPr kumimoji="1" lang="en-US" altLang="ja-JP" dirty="0"/>
          </a:p>
          <a:p>
            <a:pPr algn="ctr"/>
            <a:r>
              <a:rPr kumimoji="1" lang="ja-JP" altLang="en-US"/>
              <a:t>ハッシュ値</a:t>
            </a:r>
          </a:p>
        </p:txBody>
      </p:sp>
      <p:sp>
        <p:nvSpPr>
          <p:cNvPr id="29" name="テキスト ボックス 28">
            <a:extLst>
              <a:ext uri="{FF2B5EF4-FFF2-40B4-BE49-F238E27FC236}">
                <a16:creationId xmlns:a16="http://schemas.microsoft.com/office/drawing/2014/main" id="{DC56DE29-1D3A-D649-997F-D37916D7FDD6}"/>
              </a:ext>
            </a:extLst>
          </p:cNvPr>
          <p:cNvSpPr txBox="1"/>
          <p:nvPr/>
        </p:nvSpPr>
        <p:spPr>
          <a:xfrm>
            <a:off x="3325056" y="5155716"/>
            <a:ext cx="2292624"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前のブロックの</a:t>
            </a:r>
            <a:endParaRPr kumimoji="1" lang="en-US" altLang="ja-JP" dirty="0"/>
          </a:p>
          <a:p>
            <a:pPr algn="ctr"/>
            <a:r>
              <a:rPr kumimoji="1" lang="ja-JP" altLang="en-US" dirty="0"/>
              <a:t>ハッシュ値</a:t>
            </a:r>
          </a:p>
        </p:txBody>
      </p:sp>
      <p:cxnSp>
        <p:nvCxnSpPr>
          <p:cNvPr id="30" name="直線コネクタ 29">
            <a:extLst>
              <a:ext uri="{FF2B5EF4-FFF2-40B4-BE49-F238E27FC236}">
                <a16:creationId xmlns:a16="http://schemas.microsoft.com/office/drawing/2014/main" id="{417CA5DE-C67A-3243-AA99-BD1957AB147D}"/>
              </a:ext>
            </a:extLst>
          </p:cNvPr>
          <p:cNvCxnSpPr>
            <a:cxnSpLocks/>
          </p:cNvCxnSpPr>
          <p:nvPr/>
        </p:nvCxnSpPr>
        <p:spPr>
          <a:xfrm>
            <a:off x="4458115" y="4795989"/>
            <a:ext cx="0" cy="286807"/>
          </a:xfrm>
          <a:prstGeom prst="line">
            <a:avLst/>
          </a:prstGeom>
          <a:ln w="38100">
            <a:prstDash val="sysDot"/>
          </a:ln>
        </p:spPr>
        <p:style>
          <a:lnRef idx="1">
            <a:schemeClr val="dk1"/>
          </a:lnRef>
          <a:fillRef idx="0">
            <a:schemeClr val="dk1"/>
          </a:fillRef>
          <a:effectRef idx="0">
            <a:schemeClr val="dk1"/>
          </a:effectRef>
          <a:fontRef idx="minor">
            <a:schemeClr val="tx1"/>
          </a:fontRef>
        </p:style>
      </p:cxnSp>
      <p:cxnSp>
        <p:nvCxnSpPr>
          <p:cNvPr id="38" name="直線矢印コネクタ 37">
            <a:extLst>
              <a:ext uri="{FF2B5EF4-FFF2-40B4-BE49-F238E27FC236}">
                <a16:creationId xmlns:a16="http://schemas.microsoft.com/office/drawing/2014/main" id="{97DCCBDC-1B0A-1848-B62D-09AF89C0B1E6}"/>
              </a:ext>
            </a:extLst>
          </p:cNvPr>
          <p:cNvCxnSpPr>
            <a:cxnSpLocks/>
            <a:stCxn id="4" idx="3"/>
            <a:endCxn id="29" idx="1"/>
          </p:cNvCxnSpPr>
          <p:nvPr/>
        </p:nvCxnSpPr>
        <p:spPr>
          <a:xfrm>
            <a:off x="2616768" y="5041793"/>
            <a:ext cx="708288" cy="437089"/>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40" name="正方形/長方形 39">
            <a:extLst>
              <a:ext uri="{FF2B5EF4-FFF2-40B4-BE49-F238E27FC236}">
                <a16:creationId xmlns:a16="http://schemas.microsoft.com/office/drawing/2014/main" id="{D776A9CA-E0BC-2644-A1A0-84D79DB3174B}"/>
              </a:ext>
            </a:extLst>
          </p:cNvPr>
          <p:cNvSpPr/>
          <p:nvPr/>
        </p:nvSpPr>
        <p:spPr>
          <a:xfrm>
            <a:off x="6301393" y="3429000"/>
            <a:ext cx="2520000" cy="322558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テキスト ボックス 40">
            <a:extLst>
              <a:ext uri="{FF2B5EF4-FFF2-40B4-BE49-F238E27FC236}">
                <a16:creationId xmlns:a16="http://schemas.microsoft.com/office/drawing/2014/main" id="{8C330801-AFF8-744B-9A44-2AB243B53AE4}"/>
              </a:ext>
            </a:extLst>
          </p:cNvPr>
          <p:cNvSpPr txBox="1"/>
          <p:nvPr/>
        </p:nvSpPr>
        <p:spPr>
          <a:xfrm>
            <a:off x="6415080" y="3515905"/>
            <a:ext cx="2292625" cy="369332"/>
          </a:xfrm>
          <a:prstGeom prst="rect">
            <a:avLst/>
          </a:prstGeom>
          <a:noFill/>
          <a:ln>
            <a:solidFill>
              <a:schemeClr val="tx1"/>
            </a:solidFill>
          </a:ln>
        </p:spPr>
        <p:txBody>
          <a:bodyPr wrap="square" rtlCol="0">
            <a:spAutoFit/>
          </a:bodyPr>
          <a:lstStyle/>
          <a:p>
            <a:pPr algn="ctr"/>
            <a:r>
              <a:rPr kumimoji="1" lang="en-US" altLang="ja-JP" dirty="0"/>
              <a:t>nonce</a:t>
            </a:r>
            <a:endParaRPr kumimoji="1" lang="ja-JP" altLang="en-US"/>
          </a:p>
        </p:txBody>
      </p:sp>
      <p:sp>
        <p:nvSpPr>
          <p:cNvPr id="42" name="テキスト ボックス 41">
            <a:extLst>
              <a:ext uri="{FF2B5EF4-FFF2-40B4-BE49-F238E27FC236}">
                <a16:creationId xmlns:a16="http://schemas.microsoft.com/office/drawing/2014/main" id="{8B15F384-11F0-C74F-A73E-468B58861640}"/>
              </a:ext>
            </a:extLst>
          </p:cNvPr>
          <p:cNvSpPr txBox="1"/>
          <p:nvPr/>
        </p:nvSpPr>
        <p:spPr>
          <a:xfrm>
            <a:off x="6419436" y="5881308"/>
            <a:ext cx="2292625"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a:t>このブロックの</a:t>
            </a:r>
            <a:endParaRPr kumimoji="1" lang="en-US" altLang="ja-JP" dirty="0"/>
          </a:p>
          <a:p>
            <a:pPr algn="ctr"/>
            <a:r>
              <a:rPr kumimoji="1" lang="ja-JP" altLang="en-US"/>
              <a:t>ハッシュ値</a:t>
            </a:r>
          </a:p>
        </p:txBody>
      </p:sp>
      <p:sp>
        <p:nvSpPr>
          <p:cNvPr id="43" name="テキスト ボックス 42">
            <a:extLst>
              <a:ext uri="{FF2B5EF4-FFF2-40B4-BE49-F238E27FC236}">
                <a16:creationId xmlns:a16="http://schemas.microsoft.com/office/drawing/2014/main" id="{53BEACF2-4ABD-9042-B0AD-C7125CECAF65}"/>
              </a:ext>
            </a:extLst>
          </p:cNvPr>
          <p:cNvSpPr txBox="1"/>
          <p:nvPr/>
        </p:nvSpPr>
        <p:spPr>
          <a:xfrm>
            <a:off x="6419437" y="5155716"/>
            <a:ext cx="2292624"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a:t>前のブロックの</a:t>
            </a:r>
            <a:endParaRPr kumimoji="1" lang="en-US" altLang="ja-JP" dirty="0"/>
          </a:p>
          <a:p>
            <a:pPr algn="ctr"/>
            <a:r>
              <a:rPr kumimoji="1" lang="ja-JP" altLang="en-US"/>
              <a:t>ハッシュ値</a:t>
            </a:r>
          </a:p>
        </p:txBody>
      </p:sp>
      <p:cxnSp>
        <p:nvCxnSpPr>
          <p:cNvPr id="46" name="直線矢印コネクタ 45">
            <a:extLst>
              <a:ext uri="{FF2B5EF4-FFF2-40B4-BE49-F238E27FC236}">
                <a16:creationId xmlns:a16="http://schemas.microsoft.com/office/drawing/2014/main" id="{1370F8E6-E453-394C-9E5B-EF06DEE898F7}"/>
              </a:ext>
            </a:extLst>
          </p:cNvPr>
          <p:cNvCxnSpPr>
            <a:cxnSpLocks/>
            <a:stCxn id="25" idx="3"/>
            <a:endCxn id="43" idx="1"/>
          </p:cNvCxnSpPr>
          <p:nvPr/>
        </p:nvCxnSpPr>
        <p:spPr>
          <a:xfrm>
            <a:off x="5727012" y="5041793"/>
            <a:ext cx="692425" cy="437089"/>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23" name="テキスト ボックス 22">
            <a:extLst>
              <a:ext uri="{FF2B5EF4-FFF2-40B4-BE49-F238E27FC236}">
                <a16:creationId xmlns:a16="http://schemas.microsoft.com/office/drawing/2014/main" id="{BC6142D8-27B8-D344-8BEC-13AAB2B5F822}"/>
              </a:ext>
            </a:extLst>
          </p:cNvPr>
          <p:cNvSpPr txBox="1"/>
          <p:nvPr/>
        </p:nvSpPr>
        <p:spPr>
          <a:xfrm>
            <a:off x="221962" y="3926065"/>
            <a:ext cx="2292625" cy="369332"/>
          </a:xfrm>
          <a:prstGeom prst="rect">
            <a:avLst/>
          </a:prstGeom>
          <a:noFill/>
          <a:ln>
            <a:solidFill>
              <a:schemeClr val="tx1"/>
            </a:solidFill>
          </a:ln>
        </p:spPr>
        <p:txBody>
          <a:bodyPr wrap="square" rtlCol="0">
            <a:spAutoFit/>
          </a:bodyPr>
          <a:lstStyle/>
          <a:p>
            <a:pPr algn="ctr"/>
            <a:r>
              <a:rPr kumimoji="1" lang="ja-JP" altLang="en-US"/>
              <a:t>取引記録</a:t>
            </a:r>
            <a:endParaRPr kumimoji="1" lang="ja-JP" altLang="en-US" dirty="0"/>
          </a:p>
        </p:txBody>
      </p:sp>
      <p:sp>
        <p:nvSpPr>
          <p:cNvPr id="24" name="テキスト ボックス 23">
            <a:extLst>
              <a:ext uri="{FF2B5EF4-FFF2-40B4-BE49-F238E27FC236}">
                <a16:creationId xmlns:a16="http://schemas.microsoft.com/office/drawing/2014/main" id="{5E31BA5B-85A7-8C40-951E-72437912D965}"/>
              </a:ext>
            </a:extLst>
          </p:cNvPr>
          <p:cNvSpPr txBox="1"/>
          <p:nvPr/>
        </p:nvSpPr>
        <p:spPr>
          <a:xfrm>
            <a:off x="219110" y="4356224"/>
            <a:ext cx="2292625" cy="369332"/>
          </a:xfrm>
          <a:prstGeom prst="rect">
            <a:avLst/>
          </a:prstGeom>
          <a:noFill/>
          <a:ln>
            <a:solidFill>
              <a:schemeClr val="tx1"/>
            </a:solidFill>
          </a:ln>
        </p:spPr>
        <p:txBody>
          <a:bodyPr wrap="square" rtlCol="0">
            <a:spAutoFit/>
          </a:bodyPr>
          <a:lstStyle/>
          <a:p>
            <a:pPr algn="ctr"/>
            <a:r>
              <a:rPr kumimoji="1" lang="ja-JP" altLang="en-US"/>
              <a:t>タイムスタンプ</a:t>
            </a:r>
          </a:p>
        </p:txBody>
      </p:sp>
      <p:sp>
        <p:nvSpPr>
          <p:cNvPr id="26" name="テキスト ボックス 25">
            <a:extLst>
              <a:ext uri="{FF2B5EF4-FFF2-40B4-BE49-F238E27FC236}">
                <a16:creationId xmlns:a16="http://schemas.microsoft.com/office/drawing/2014/main" id="{87031F6D-FA9B-F643-B43C-D4E2C9C230BD}"/>
              </a:ext>
            </a:extLst>
          </p:cNvPr>
          <p:cNvSpPr txBox="1"/>
          <p:nvPr/>
        </p:nvSpPr>
        <p:spPr>
          <a:xfrm>
            <a:off x="3325055" y="3926065"/>
            <a:ext cx="2292625" cy="369332"/>
          </a:xfrm>
          <a:prstGeom prst="rect">
            <a:avLst/>
          </a:prstGeom>
          <a:noFill/>
          <a:ln>
            <a:solidFill>
              <a:schemeClr val="tx1"/>
            </a:solidFill>
          </a:ln>
        </p:spPr>
        <p:txBody>
          <a:bodyPr wrap="square" rtlCol="0">
            <a:spAutoFit/>
          </a:bodyPr>
          <a:lstStyle/>
          <a:p>
            <a:pPr algn="ctr"/>
            <a:r>
              <a:rPr kumimoji="1" lang="ja-JP" altLang="en-US"/>
              <a:t>取引記録</a:t>
            </a:r>
            <a:endParaRPr kumimoji="1" lang="ja-JP" altLang="en-US" dirty="0"/>
          </a:p>
        </p:txBody>
      </p:sp>
      <p:sp>
        <p:nvSpPr>
          <p:cNvPr id="31" name="テキスト ボックス 30">
            <a:extLst>
              <a:ext uri="{FF2B5EF4-FFF2-40B4-BE49-F238E27FC236}">
                <a16:creationId xmlns:a16="http://schemas.microsoft.com/office/drawing/2014/main" id="{61E2ECF5-DAB6-994D-B03A-FBE62CEAA7AC}"/>
              </a:ext>
            </a:extLst>
          </p:cNvPr>
          <p:cNvSpPr txBox="1"/>
          <p:nvPr/>
        </p:nvSpPr>
        <p:spPr>
          <a:xfrm>
            <a:off x="3322203" y="4356224"/>
            <a:ext cx="2292625" cy="369332"/>
          </a:xfrm>
          <a:prstGeom prst="rect">
            <a:avLst/>
          </a:prstGeom>
          <a:noFill/>
          <a:ln>
            <a:solidFill>
              <a:schemeClr val="tx1"/>
            </a:solidFill>
          </a:ln>
        </p:spPr>
        <p:txBody>
          <a:bodyPr wrap="square" rtlCol="0">
            <a:spAutoFit/>
          </a:bodyPr>
          <a:lstStyle/>
          <a:p>
            <a:pPr algn="ctr"/>
            <a:r>
              <a:rPr kumimoji="1" lang="ja-JP" altLang="en-US"/>
              <a:t>タイムスタンプ</a:t>
            </a:r>
          </a:p>
        </p:txBody>
      </p:sp>
      <p:cxnSp>
        <p:nvCxnSpPr>
          <p:cNvPr id="32" name="直線コネクタ 31">
            <a:extLst>
              <a:ext uri="{FF2B5EF4-FFF2-40B4-BE49-F238E27FC236}">
                <a16:creationId xmlns:a16="http://schemas.microsoft.com/office/drawing/2014/main" id="{72F5FB4E-0523-9748-AE3F-7BF02D16AE63}"/>
              </a:ext>
            </a:extLst>
          </p:cNvPr>
          <p:cNvCxnSpPr>
            <a:cxnSpLocks/>
          </p:cNvCxnSpPr>
          <p:nvPr/>
        </p:nvCxnSpPr>
        <p:spPr>
          <a:xfrm>
            <a:off x="7548140" y="4801753"/>
            <a:ext cx="0" cy="286807"/>
          </a:xfrm>
          <a:prstGeom prst="line">
            <a:avLst/>
          </a:prstGeom>
          <a:ln w="38100">
            <a:prstDash val="sysDot"/>
          </a:ln>
        </p:spPr>
        <p:style>
          <a:lnRef idx="1">
            <a:schemeClr val="dk1"/>
          </a:lnRef>
          <a:fillRef idx="0">
            <a:schemeClr val="dk1"/>
          </a:fillRef>
          <a:effectRef idx="0">
            <a:schemeClr val="dk1"/>
          </a:effectRef>
          <a:fontRef idx="minor">
            <a:schemeClr val="tx1"/>
          </a:fontRef>
        </p:style>
      </p:cxnSp>
      <p:sp>
        <p:nvSpPr>
          <p:cNvPr id="33" name="テキスト ボックス 32">
            <a:extLst>
              <a:ext uri="{FF2B5EF4-FFF2-40B4-BE49-F238E27FC236}">
                <a16:creationId xmlns:a16="http://schemas.microsoft.com/office/drawing/2014/main" id="{4CE5BBC5-299B-3E4E-9B91-DACCE81C2910}"/>
              </a:ext>
            </a:extLst>
          </p:cNvPr>
          <p:cNvSpPr txBox="1"/>
          <p:nvPr/>
        </p:nvSpPr>
        <p:spPr>
          <a:xfrm>
            <a:off x="6415080" y="3931829"/>
            <a:ext cx="2292625" cy="369332"/>
          </a:xfrm>
          <a:prstGeom prst="rect">
            <a:avLst/>
          </a:prstGeom>
          <a:noFill/>
          <a:ln>
            <a:solidFill>
              <a:schemeClr val="tx1"/>
            </a:solidFill>
          </a:ln>
        </p:spPr>
        <p:txBody>
          <a:bodyPr wrap="square" rtlCol="0">
            <a:spAutoFit/>
          </a:bodyPr>
          <a:lstStyle/>
          <a:p>
            <a:pPr algn="ctr"/>
            <a:r>
              <a:rPr kumimoji="1" lang="ja-JP" altLang="en-US"/>
              <a:t>取引記録</a:t>
            </a:r>
            <a:endParaRPr kumimoji="1" lang="ja-JP" altLang="en-US" dirty="0"/>
          </a:p>
        </p:txBody>
      </p:sp>
      <p:sp>
        <p:nvSpPr>
          <p:cNvPr id="34" name="テキスト ボックス 33">
            <a:extLst>
              <a:ext uri="{FF2B5EF4-FFF2-40B4-BE49-F238E27FC236}">
                <a16:creationId xmlns:a16="http://schemas.microsoft.com/office/drawing/2014/main" id="{6182E093-2DDF-2844-8C81-E55BE014AF4B}"/>
              </a:ext>
            </a:extLst>
          </p:cNvPr>
          <p:cNvSpPr txBox="1"/>
          <p:nvPr/>
        </p:nvSpPr>
        <p:spPr>
          <a:xfrm>
            <a:off x="6412228" y="4361988"/>
            <a:ext cx="2292625" cy="369332"/>
          </a:xfrm>
          <a:prstGeom prst="rect">
            <a:avLst/>
          </a:prstGeom>
          <a:noFill/>
          <a:ln>
            <a:solidFill>
              <a:schemeClr val="tx1"/>
            </a:solidFill>
          </a:ln>
        </p:spPr>
        <p:txBody>
          <a:bodyPr wrap="square" rtlCol="0">
            <a:spAutoFit/>
          </a:bodyPr>
          <a:lstStyle/>
          <a:p>
            <a:pPr algn="ctr"/>
            <a:r>
              <a:rPr kumimoji="1" lang="ja-JP" altLang="en-US"/>
              <a:t>タイムスタンプ</a:t>
            </a:r>
          </a:p>
        </p:txBody>
      </p:sp>
      <p:sp>
        <p:nvSpPr>
          <p:cNvPr id="35" name="円弧 34">
            <a:extLst>
              <a:ext uri="{FF2B5EF4-FFF2-40B4-BE49-F238E27FC236}">
                <a16:creationId xmlns:a16="http://schemas.microsoft.com/office/drawing/2014/main" id="{8F12E251-AB8D-2B43-951C-F35F8D58C9C6}"/>
              </a:ext>
            </a:extLst>
          </p:cNvPr>
          <p:cNvSpPr/>
          <p:nvPr/>
        </p:nvSpPr>
        <p:spPr>
          <a:xfrm>
            <a:off x="2045093" y="3461060"/>
            <a:ext cx="732119" cy="2420248"/>
          </a:xfrm>
          <a:prstGeom prst="arc">
            <a:avLst>
              <a:gd name="adj1" fmla="val 16461799"/>
              <a:gd name="adj2" fmla="val 5090352"/>
            </a:avLst>
          </a:prstGeom>
          <a:ln w="19050"/>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sp>
        <p:nvSpPr>
          <p:cNvPr id="37" name="円弧 36">
            <a:extLst>
              <a:ext uri="{FF2B5EF4-FFF2-40B4-BE49-F238E27FC236}">
                <a16:creationId xmlns:a16="http://schemas.microsoft.com/office/drawing/2014/main" id="{87C7B11D-D126-B442-802E-571E588DE699}"/>
              </a:ext>
            </a:extLst>
          </p:cNvPr>
          <p:cNvSpPr/>
          <p:nvPr/>
        </p:nvSpPr>
        <p:spPr>
          <a:xfrm>
            <a:off x="5171848" y="3468638"/>
            <a:ext cx="701708" cy="2420248"/>
          </a:xfrm>
          <a:prstGeom prst="arc">
            <a:avLst>
              <a:gd name="adj1" fmla="val 16461799"/>
              <a:gd name="adj2" fmla="val 5090352"/>
            </a:avLst>
          </a:prstGeom>
          <a:ln w="19050"/>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sp>
        <p:nvSpPr>
          <p:cNvPr id="39" name="円弧 38">
            <a:extLst>
              <a:ext uri="{FF2B5EF4-FFF2-40B4-BE49-F238E27FC236}">
                <a16:creationId xmlns:a16="http://schemas.microsoft.com/office/drawing/2014/main" id="{6A29527C-CE91-9D4D-8E62-1DA248489AA7}"/>
              </a:ext>
            </a:extLst>
          </p:cNvPr>
          <p:cNvSpPr/>
          <p:nvPr/>
        </p:nvSpPr>
        <p:spPr>
          <a:xfrm>
            <a:off x="8296117" y="3477734"/>
            <a:ext cx="673783" cy="2420248"/>
          </a:xfrm>
          <a:prstGeom prst="arc">
            <a:avLst>
              <a:gd name="adj1" fmla="val 16461799"/>
              <a:gd name="adj2" fmla="val 5090352"/>
            </a:avLst>
          </a:prstGeom>
          <a:ln w="19050"/>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sp>
        <p:nvSpPr>
          <p:cNvPr id="18" name="左カーブ矢印 17">
            <a:extLst>
              <a:ext uri="{FF2B5EF4-FFF2-40B4-BE49-F238E27FC236}">
                <a16:creationId xmlns:a16="http://schemas.microsoft.com/office/drawing/2014/main" id="{A596AF45-A029-264D-8AEB-CF6BDC7E9883}"/>
              </a:ext>
            </a:extLst>
          </p:cNvPr>
          <p:cNvSpPr/>
          <p:nvPr/>
        </p:nvSpPr>
        <p:spPr>
          <a:xfrm rot="645401">
            <a:off x="2637688" y="4758630"/>
            <a:ext cx="393176" cy="1628405"/>
          </a:xfrm>
          <a:prstGeom prst="curvedLeftArrow">
            <a:avLst>
              <a:gd name="adj1" fmla="val 25000"/>
              <a:gd name="adj2" fmla="val 42252"/>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7" name="左カーブ矢印 46">
            <a:extLst>
              <a:ext uri="{FF2B5EF4-FFF2-40B4-BE49-F238E27FC236}">
                <a16:creationId xmlns:a16="http://schemas.microsoft.com/office/drawing/2014/main" id="{207E592C-2A64-154F-8E86-0A9515120AEE}"/>
              </a:ext>
            </a:extLst>
          </p:cNvPr>
          <p:cNvSpPr/>
          <p:nvPr/>
        </p:nvSpPr>
        <p:spPr>
          <a:xfrm rot="645401">
            <a:off x="5734457" y="4705727"/>
            <a:ext cx="344794" cy="1628405"/>
          </a:xfrm>
          <a:prstGeom prst="curvedLeftArrow">
            <a:avLst>
              <a:gd name="adj1" fmla="val 25000"/>
              <a:gd name="adj2" fmla="val 42252"/>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8" name="左カーブ矢印 47">
            <a:extLst>
              <a:ext uri="{FF2B5EF4-FFF2-40B4-BE49-F238E27FC236}">
                <a16:creationId xmlns:a16="http://schemas.microsoft.com/office/drawing/2014/main" id="{2CA9F867-1682-6245-8EBB-7FF7D419F53E}"/>
              </a:ext>
            </a:extLst>
          </p:cNvPr>
          <p:cNvSpPr/>
          <p:nvPr/>
        </p:nvSpPr>
        <p:spPr>
          <a:xfrm rot="645401">
            <a:off x="8830801" y="4735053"/>
            <a:ext cx="344794" cy="1628405"/>
          </a:xfrm>
          <a:prstGeom prst="curvedLeftArrow">
            <a:avLst>
              <a:gd name="adj1" fmla="val 25000"/>
              <a:gd name="adj2" fmla="val 42252"/>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8068713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93635F6-B33C-43A5-A7FE-61BAE61A22A8}"/>
              </a:ext>
            </a:extLst>
          </p:cNvPr>
          <p:cNvSpPr>
            <a:spLocks noGrp="1"/>
          </p:cNvSpPr>
          <p:nvPr>
            <p:ph type="title"/>
          </p:nvPr>
        </p:nvSpPr>
        <p:spPr/>
        <p:txBody>
          <a:bodyPr/>
          <a:lstStyle/>
          <a:p>
            <a:r>
              <a:rPr kumimoji="1" lang="ja-JP" altLang="en-US"/>
              <a:t>ブロック</a:t>
            </a:r>
            <a:r>
              <a:rPr kumimoji="1" lang="ja-JP" altLang="en-US" dirty="0"/>
              <a:t>を生成するの</a:t>
            </a:r>
            <a:r>
              <a:rPr lang="ja-JP" altLang="en-US" dirty="0"/>
              <a:t>は誰</a:t>
            </a:r>
            <a:r>
              <a:rPr kumimoji="1" lang="ja-JP" altLang="en-US" dirty="0"/>
              <a:t>？</a:t>
            </a:r>
          </a:p>
        </p:txBody>
      </p:sp>
      <p:sp>
        <p:nvSpPr>
          <p:cNvPr id="3" name="コンテンツ プレースホルダー 2">
            <a:extLst>
              <a:ext uri="{FF2B5EF4-FFF2-40B4-BE49-F238E27FC236}">
                <a16:creationId xmlns:a16="http://schemas.microsoft.com/office/drawing/2014/main" id="{66ED8683-A566-41E6-86A7-9265C3B5857A}"/>
              </a:ext>
            </a:extLst>
          </p:cNvPr>
          <p:cNvSpPr>
            <a:spLocks noGrp="1"/>
          </p:cNvSpPr>
          <p:nvPr>
            <p:ph idx="1"/>
          </p:nvPr>
        </p:nvSpPr>
        <p:spPr/>
        <p:txBody>
          <a:bodyPr/>
          <a:lstStyle/>
          <a:p>
            <a:r>
              <a:rPr kumimoji="1" lang="ja-JP" altLang="en-US"/>
              <a:t>最も</a:t>
            </a:r>
            <a:r>
              <a:rPr kumimoji="1" lang="ja-JP" altLang="en-US" dirty="0"/>
              <a:t>早くマイニングに成功した人がブロックを生成</a:t>
            </a:r>
            <a:endParaRPr lang="en-US" altLang="ja-JP" dirty="0"/>
          </a:p>
          <a:p>
            <a:pPr lvl="1"/>
            <a:r>
              <a:rPr kumimoji="1" lang="ja-JP" altLang="en-US" dirty="0"/>
              <a:t>ブロックの情報をブロードキャスト</a:t>
            </a:r>
            <a:r>
              <a:rPr kumimoji="1" lang="ja-JP" altLang="en-US"/>
              <a:t>し参加者で</a:t>
            </a:r>
            <a:r>
              <a:rPr lang="ja-JP" altLang="en-US"/>
              <a:t>検証</a:t>
            </a:r>
            <a:endParaRPr lang="en-US" altLang="ja-JP" dirty="0"/>
          </a:p>
          <a:p>
            <a:pPr lvl="1"/>
            <a:r>
              <a:rPr kumimoji="1" lang="ja-JP" altLang="en-US" dirty="0"/>
              <a:t>ブロック</a:t>
            </a:r>
            <a:r>
              <a:rPr kumimoji="1" lang="ja-JP" altLang="en-US"/>
              <a:t>の正当性が</a:t>
            </a:r>
            <a:r>
              <a:rPr lang="ja-JP" altLang="en-US"/>
              <a:t>認められると</a:t>
            </a:r>
            <a:r>
              <a:rPr kumimoji="1" lang="ja-JP" altLang="en-US"/>
              <a:t>ブロックチェーンに</a:t>
            </a:r>
            <a:r>
              <a:rPr lang="ja-JP" altLang="en-US"/>
              <a:t>追加される</a:t>
            </a:r>
            <a:endParaRPr lang="en-US" altLang="ja-JP" dirty="0"/>
          </a:p>
          <a:p>
            <a:pPr lvl="1"/>
            <a:endParaRPr lang="en-US" altLang="ja-JP" dirty="0"/>
          </a:p>
          <a:p>
            <a:r>
              <a:rPr lang="ja-JP" altLang="en-US" dirty="0"/>
              <a:t>同時にマイニングに成功した人がいるとブロックが分岐する</a:t>
            </a:r>
            <a:r>
              <a:rPr lang="ja-JP" altLang="en-US"/>
              <a:t>ことも</a:t>
            </a:r>
            <a:endParaRPr lang="en-US" altLang="ja-JP" dirty="0"/>
          </a:p>
          <a:p>
            <a:pPr lvl="1"/>
            <a:r>
              <a:rPr lang="ja-JP" altLang="en-US"/>
              <a:t>分岐した場合は最も計算パワーがつぎ込まれたブロックを採用</a:t>
            </a:r>
            <a:endParaRPr lang="en-US" altLang="ja-JP" dirty="0"/>
          </a:p>
        </p:txBody>
      </p:sp>
    </p:spTree>
    <p:extLst>
      <p:ext uri="{BB962C8B-B14F-4D97-AF65-F5344CB8AC3E}">
        <p14:creationId xmlns:p14="http://schemas.microsoft.com/office/powerpoint/2010/main" val="9101540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9B31432-A6D7-B04E-8655-5DB8D394D614}"/>
              </a:ext>
            </a:extLst>
          </p:cNvPr>
          <p:cNvSpPr>
            <a:spLocks noGrp="1"/>
          </p:cNvSpPr>
          <p:nvPr>
            <p:ph type="title"/>
          </p:nvPr>
        </p:nvSpPr>
        <p:spPr/>
        <p:txBody>
          <a:bodyPr/>
          <a:lstStyle/>
          <a:p>
            <a:r>
              <a:rPr lang="ja-JP" altLang="en-US"/>
              <a:t>マイニング</a:t>
            </a:r>
            <a:endParaRPr kumimoji="1" lang="ja-JP" altLang="en-US"/>
          </a:p>
        </p:txBody>
      </p:sp>
      <p:sp>
        <p:nvSpPr>
          <p:cNvPr id="3" name="コンテンツ プレースホルダー 2">
            <a:extLst>
              <a:ext uri="{FF2B5EF4-FFF2-40B4-BE49-F238E27FC236}">
                <a16:creationId xmlns:a16="http://schemas.microsoft.com/office/drawing/2014/main" id="{208B4976-950E-794C-9B35-C87D8E78ECE4}"/>
              </a:ext>
            </a:extLst>
          </p:cNvPr>
          <p:cNvSpPr>
            <a:spLocks noGrp="1"/>
          </p:cNvSpPr>
          <p:nvPr>
            <p:ph idx="1"/>
          </p:nvPr>
        </p:nvSpPr>
        <p:spPr>
          <a:ln>
            <a:noFill/>
          </a:ln>
        </p:spPr>
        <p:txBody>
          <a:bodyPr/>
          <a:lstStyle/>
          <a:p>
            <a:r>
              <a:rPr kumimoji="1" lang="ja-JP" altLang="en-US" dirty="0"/>
              <a:t>ブロックを生成する行為＝マイニング</a:t>
            </a:r>
            <a:endParaRPr kumimoji="1" lang="en-US" altLang="ja-JP" dirty="0"/>
          </a:p>
          <a:p>
            <a:pPr lvl="1"/>
            <a:r>
              <a:rPr lang="ja-JP" altLang="en-US"/>
              <a:t>マイニング成功者</a:t>
            </a:r>
            <a:r>
              <a:rPr lang="ja-JP" altLang="en-US" b="1"/>
              <a:t>（</a:t>
            </a:r>
            <a:r>
              <a:rPr lang="ja-JP" altLang="en-US" b="1" dirty="0"/>
              <a:t>先着</a:t>
            </a:r>
            <a:r>
              <a:rPr lang="en-US" altLang="ja-JP" b="1" dirty="0"/>
              <a:t>1</a:t>
            </a:r>
            <a:r>
              <a:rPr lang="ja-JP" altLang="en-US" b="1" dirty="0"/>
              <a:t>名</a:t>
            </a:r>
            <a:r>
              <a:rPr lang="ja-JP" altLang="en-US" b="1"/>
              <a:t>）</a:t>
            </a:r>
            <a:r>
              <a:rPr lang="ja-JP" altLang="en-US"/>
              <a:t>に報酬</a:t>
            </a:r>
            <a:r>
              <a:rPr lang="ja-JP" altLang="en-US" dirty="0"/>
              <a:t>が支払われる</a:t>
            </a:r>
            <a:endParaRPr lang="en-US" altLang="ja-JP" dirty="0"/>
          </a:p>
          <a:p>
            <a:pPr lvl="2"/>
            <a:r>
              <a:rPr lang="ja-JP" altLang="en-US" dirty="0"/>
              <a:t>報酬その</a:t>
            </a:r>
            <a:r>
              <a:rPr lang="en-US" altLang="ja-JP" dirty="0"/>
              <a:t>1</a:t>
            </a:r>
            <a:r>
              <a:rPr lang="ja-JP" altLang="en-US" dirty="0"/>
              <a:t>：</a:t>
            </a:r>
            <a:r>
              <a:rPr lang="en-US" altLang="ja-JP" dirty="0"/>
              <a:t>12.5 BTC *</a:t>
            </a:r>
          </a:p>
          <a:p>
            <a:pPr lvl="2"/>
            <a:r>
              <a:rPr lang="ja-JP" altLang="en-US" dirty="0"/>
              <a:t>報酬その</a:t>
            </a:r>
            <a:r>
              <a:rPr lang="en-US" altLang="ja-JP" dirty="0"/>
              <a:t>2</a:t>
            </a:r>
            <a:r>
              <a:rPr lang="ja-JP" altLang="en-US" dirty="0"/>
              <a:t>：生成ブロックに含まれる全ての取引手数料</a:t>
            </a:r>
            <a:endParaRPr lang="en-US" altLang="ja-JP" dirty="0"/>
          </a:p>
          <a:p>
            <a:pPr lvl="1"/>
            <a:endParaRPr kumimoji="1" lang="en-US" altLang="ja-JP" dirty="0"/>
          </a:p>
          <a:p>
            <a:r>
              <a:rPr lang="ja-JP" altLang="en-US" dirty="0"/>
              <a:t>ブロックを生成するためには，ある</a:t>
            </a:r>
            <a:r>
              <a:rPr lang="en-US" altLang="ja-JP" dirty="0"/>
              <a:t>Nonce</a:t>
            </a:r>
            <a:r>
              <a:rPr lang="ja-JP" altLang="en-US" dirty="0"/>
              <a:t>を見つける必要</a:t>
            </a:r>
            <a:r>
              <a:rPr lang="en-US" altLang="ja-JP" dirty="0"/>
              <a:t>(</a:t>
            </a:r>
            <a:r>
              <a:rPr lang="ja-JP" altLang="en-US" dirty="0"/>
              <a:t>後述</a:t>
            </a:r>
            <a:r>
              <a:rPr lang="en-US" altLang="ja-JP" dirty="0"/>
              <a:t>)</a:t>
            </a:r>
          </a:p>
          <a:p>
            <a:pPr lvl="1"/>
            <a:r>
              <a:rPr kumimoji="1" lang="ja-JP" altLang="en-US" dirty="0"/>
              <a:t>誰よりも早く</a:t>
            </a:r>
            <a:r>
              <a:rPr kumimoji="1" lang="en-US" altLang="ja-JP" dirty="0"/>
              <a:t>Nonce</a:t>
            </a:r>
            <a:r>
              <a:rPr kumimoji="1" lang="ja-JP" altLang="en-US" dirty="0"/>
              <a:t>を見つける</a:t>
            </a:r>
            <a:r>
              <a:rPr kumimoji="1" lang="ja-JP" altLang="en-US"/>
              <a:t>ために莫大</a:t>
            </a:r>
            <a:r>
              <a:rPr kumimoji="1" lang="ja-JP" altLang="en-US" dirty="0"/>
              <a:t>な</a:t>
            </a:r>
            <a:r>
              <a:rPr kumimoji="1" lang="ja-JP" altLang="en-US"/>
              <a:t>計算パワーがつぎ込まれている</a:t>
            </a:r>
            <a:endParaRPr kumimoji="1" lang="ja-JP" altLang="en-US" dirty="0"/>
          </a:p>
        </p:txBody>
      </p:sp>
      <p:sp>
        <p:nvSpPr>
          <p:cNvPr id="4" name="テキスト ボックス 3">
            <a:extLst>
              <a:ext uri="{FF2B5EF4-FFF2-40B4-BE49-F238E27FC236}">
                <a16:creationId xmlns:a16="http://schemas.microsoft.com/office/drawing/2014/main" id="{B152D796-5726-7A42-BA7C-9B3B23AD9328}"/>
              </a:ext>
            </a:extLst>
          </p:cNvPr>
          <p:cNvSpPr txBox="1"/>
          <p:nvPr/>
        </p:nvSpPr>
        <p:spPr>
          <a:xfrm>
            <a:off x="628650" y="6309320"/>
            <a:ext cx="7886700" cy="369332"/>
          </a:xfrm>
          <a:prstGeom prst="rect">
            <a:avLst/>
          </a:prstGeom>
          <a:noFill/>
        </p:spPr>
        <p:txBody>
          <a:bodyPr wrap="square" rtlCol="0">
            <a:spAutoFit/>
          </a:bodyPr>
          <a:lstStyle/>
          <a:p>
            <a:r>
              <a:rPr kumimoji="1" lang="en-US" altLang="ja-JP" dirty="0"/>
              <a:t>* 12.5 BTC = </a:t>
            </a:r>
            <a:r>
              <a:rPr kumimoji="1" lang="ja-JP" altLang="en-US" dirty="0"/>
              <a:t>約</a:t>
            </a:r>
            <a:r>
              <a:rPr kumimoji="1" lang="en-US" altLang="ja-JP" dirty="0"/>
              <a:t>1162</a:t>
            </a:r>
            <a:r>
              <a:rPr kumimoji="1" lang="ja-JP" altLang="en-US" dirty="0"/>
              <a:t>万円（</a:t>
            </a:r>
            <a:r>
              <a:rPr kumimoji="1" lang="en-US" altLang="ja-JP" dirty="0"/>
              <a:t>2018/5/12</a:t>
            </a:r>
            <a:r>
              <a:rPr kumimoji="1" lang="ja-JP" altLang="en-US"/>
              <a:t>現在）数年おきにマイニング報酬は半減</a:t>
            </a:r>
            <a:endParaRPr kumimoji="1" lang="ja-JP" altLang="en-US" dirty="0"/>
          </a:p>
        </p:txBody>
      </p:sp>
    </p:spTree>
    <p:extLst>
      <p:ext uri="{BB962C8B-B14F-4D97-AF65-F5344CB8AC3E}">
        <p14:creationId xmlns:p14="http://schemas.microsoft.com/office/powerpoint/2010/main" val="26936416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494606C-3AD6-42B0-9F97-E44B921CF642}"/>
              </a:ext>
            </a:extLst>
          </p:cNvPr>
          <p:cNvSpPr>
            <a:spLocks noGrp="1"/>
          </p:cNvSpPr>
          <p:nvPr>
            <p:ph type="title"/>
          </p:nvPr>
        </p:nvSpPr>
        <p:spPr/>
        <p:txBody>
          <a:bodyPr/>
          <a:lstStyle/>
          <a:p>
            <a:r>
              <a:rPr kumimoji="1" lang="en-US" altLang="ja-JP" dirty="0"/>
              <a:t>nonce</a:t>
            </a:r>
            <a:endParaRPr kumimoji="1" lang="ja-JP" altLang="en-US" dirty="0"/>
          </a:p>
        </p:txBody>
      </p:sp>
      <p:sp>
        <p:nvSpPr>
          <p:cNvPr id="3" name="コンテンツ プレースホルダー 2">
            <a:extLst>
              <a:ext uri="{FF2B5EF4-FFF2-40B4-BE49-F238E27FC236}">
                <a16:creationId xmlns:a16="http://schemas.microsoft.com/office/drawing/2014/main" id="{E736C8CF-AD7F-4E9E-9520-3093F79B5A68}"/>
              </a:ext>
            </a:extLst>
          </p:cNvPr>
          <p:cNvSpPr>
            <a:spLocks noGrp="1"/>
          </p:cNvSpPr>
          <p:nvPr>
            <p:ph idx="1"/>
          </p:nvPr>
        </p:nvSpPr>
        <p:spPr>
          <a:xfrm>
            <a:off x="628650" y="1825624"/>
            <a:ext cx="7886700" cy="1692453"/>
          </a:xfrm>
        </p:spPr>
        <p:txBody>
          <a:bodyPr>
            <a:normAutofit/>
          </a:bodyPr>
          <a:lstStyle/>
          <a:p>
            <a:r>
              <a:rPr kumimoji="1" lang="ja-JP" altLang="en-US" dirty="0"/>
              <a:t>ハッシュ値の先頭に</a:t>
            </a:r>
            <a:r>
              <a:rPr kumimoji="1" lang="en-US" altLang="ja-JP" dirty="0"/>
              <a:t>0</a:t>
            </a:r>
            <a:r>
              <a:rPr kumimoji="1" lang="ja-JP" altLang="en-US" dirty="0"/>
              <a:t>が</a:t>
            </a:r>
            <a:r>
              <a:rPr lang="en-US" altLang="ja-JP" dirty="0"/>
              <a:t>N</a:t>
            </a:r>
            <a:r>
              <a:rPr lang="ja-JP" altLang="en-US" dirty="0"/>
              <a:t>個以上連続するような</a:t>
            </a:r>
            <a:r>
              <a:rPr kumimoji="1" lang="en-US" altLang="ja-JP" dirty="0"/>
              <a:t>Nonce</a:t>
            </a:r>
            <a:r>
              <a:rPr kumimoji="1" lang="ja-JP" altLang="en-US" dirty="0"/>
              <a:t>を探す</a:t>
            </a:r>
            <a:endParaRPr kumimoji="1" lang="en-US" altLang="ja-JP" dirty="0"/>
          </a:p>
        </p:txBody>
      </p:sp>
      <p:sp>
        <p:nvSpPr>
          <p:cNvPr id="4" name="正方形/長方形 3">
            <a:extLst>
              <a:ext uri="{FF2B5EF4-FFF2-40B4-BE49-F238E27FC236}">
                <a16:creationId xmlns:a16="http://schemas.microsoft.com/office/drawing/2014/main" id="{10BFCF86-FFA2-454C-BDAF-D67DADE526FC}"/>
              </a:ext>
            </a:extLst>
          </p:cNvPr>
          <p:cNvSpPr/>
          <p:nvPr/>
        </p:nvSpPr>
        <p:spPr>
          <a:xfrm>
            <a:off x="628650" y="3645024"/>
            <a:ext cx="2520000" cy="2592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BB93564B-D633-CA41-82C7-EC45CFF215A9}"/>
              </a:ext>
            </a:extLst>
          </p:cNvPr>
          <p:cNvSpPr txBox="1"/>
          <p:nvPr/>
        </p:nvSpPr>
        <p:spPr>
          <a:xfrm>
            <a:off x="746693" y="3724752"/>
            <a:ext cx="2292625" cy="369332"/>
          </a:xfrm>
          <a:prstGeom prst="rect">
            <a:avLst/>
          </a:prstGeom>
          <a:noFill/>
          <a:ln>
            <a:solidFill>
              <a:schemeClr val="tx1"/>
            </a:solidFill>
          </a:ln>
        </p:spPr>
        <p:txBody>
          <a:bodyPr wrap="square" rtlCol="0">
            <a:spAutoFit/>
          </a:bodyPr>
          <a:lstStyle/>
          <a:p>
            <a:pPr algn="ctr"/>
            <a:r>
              <a:rPr kumimoji="1" lang="en-US" altLang="ja-JP" dirty="0"/>
              <a:t>nonce</a:t>
            </a:r>
            <a:endParaRPr kumimoji="1" lang="ja-JP" altLang="en-US"/>
          </a:p>
        </p:txBody>
      </p:sp>
      <p:sp>
        <p:nvSpPr>
          <p:cNvPr id="12" name="テキスト ボックス 11">
            <a:extLst>
              <a:ext uri="{FF2B5EF4-FFF2-40B4-BE49-F238E27FC236}">
                <a16:creationId xmlns:a16="http://schemas.microsoft.com/office/drawing/2014/main" id="{446BF2EC-2B11-514D-AB4D-007208113FFF}"/>
              </a:ext>
            </a:extLst>
          </p:cNvPr>
          <p:cNvSpPr txBox="1"/>
          <p:nvPr/>
        </p:nvSpPr>
        <p:spPr>
          <a:xfrm>
            <a:off x="746693" y="5463746"/>
            <a:ext cx="2292625"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a:t>このブロックの</a:t>
            </a:r>
            <a:endParaRPr kumimoji="1" lang="en-US" altLang="ja-JP" dirty="0"/>
          </a:p>
          <a:p>
            <a:pPr algn="ctr"/>
            <a:r>
              <a:rPr kumimoji="1" lang="ja-JP" altLang="en-US"/>
              <a:t>ハッシュ値</a:t>
            </a:r>
          </a:p>
        </p:txBody>
      </p:sp>
      <p:sp>
        <p:nvSpPr>
          <p:cNvPr id="19" name="テキスト ボックス 18">
            <a:extLst>
              <a:ext uri="{FF2B5EF4-FFF2-40B4-BE49-F238E27FC236}">
                <a16:creationId xmlns:a16="http://schemas.microsoft.com/office/drawing/2014/main" id="{70D29A7A-5DD9-9742-A8A8-7D219CB99C65}"/>
              </a:ext>
            </a:extLst>
          </p:cNvPr>
          <p:cNvSpPr txBox="1"/>
          <p:nvPr/>
        </p:nvSpPr>
        <p:spPr>
          <a:xfrm>
            <a:off x="746694" y="4738154"/>
            <a:ext cx="2292624"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a:t>前のブロックの</a:t>
            </a:r>
            <a:endParaRPr kumimoji="1" lang="en-US" altLang="ja-JP" dirty="0"/>
          </a:p>
          <a:p>
            <a:pPr algn="ctr"/>
            <a:r>
              <a:rPr kumimoji="1" lang="ja-JP" altLang="en-US"/>
              <a:t>ハッシュ値</a:t>
            </a:r>
          </a:p>
        </p:txBody>
      </p:sp>
      <p:cxnSp>
        <p:nvCxnSpPr>
          <p:cNvPr id="22" name="直線コネクタ 21">
            <a:extLst>
              <a:ext uri="{FF2B5EF4-FFF2-40B4-BE49-F238E27FC236}">
                <a16:creationId xmlns:a16="http://schemas.microsoft.com/office/drawing/2014/main" id="{5568AE01-6D04-E740-9321-E073E6397F5A}"/>
              </a:ext>
            </a:extLst>
          </p:cNvPr>
          <p:cNvCxnSpPr>
            <a:cxnSpLocks/>
          </p:cNvCxnSpPr>
          <p:nvPr/>
        </p:nvCxnSpPr>
        <p:spPr>
          <a:xfrm>
            <a:off x="1888650" y="4259313"/>
            <a:ext cx="0" cy="286807"/>
          </a:xfrm>
          <a:prstGeom prst="line">
            <a:avLst/>
          </a:prstGeom>
          <a:ln w="38100">
            <a:prstDash val="sysDot"/>
          </a:ln>
        </p:spPr>
        <p:style>
          <a:lnRef idx="1">
            <a:schemeClr val="dk1"/>
          </a:lnRef>
          <a:fillRef idx="0">
            <a:schemeClr val="dk1"/>
          </a:fillRef>
          <a:effectRef idx="0">
            <a:schemeClr val="dk1"/>
          </a:effectRef>
          <a:fontRef idx="minor">
            <a:schemeClr val="tx1"/>
          </a:fontRef>
        </p:style>
      </p:cxnSp>
      <p:sp>
        <p:nvSpPr>
          <p:cNvPr id="5" name="円弧 4">
            <a:extLst>
              <a:ext uri="{FF2B5EF4-FFF2-40B4-BE49-F238E27FC236}">
                <a16:creationId xmlns:a16="http://schemas.microsoft.com/office/drawing/2014/main" id="{022352BE-3DEF-4F40-B840-8D32E8A9F0A7}"/>
              </a:ext>
            </a:extLst>
          </p:cNvPr>
          <p:cNvSpPr/>
          <p:nvPr/>
        </p:nvSpPr>
        <p:spPr>
          <a:xfrm>
            <a:off x="2725007" y="3724752"/>
            <a:ext cx="847286" cy="1739461"/>
          </a:xfrm>
          <a:prstGeom prst="arc">
            <a:avLst>
              <a:gd name="adj1" fmla="val 16461799"/>
              <a:gd name="adj2" fmla="val 5090352"/>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cxnSp>
        <p:nvCxnSpPr>
          <p:cNvPr id="9" name="直線矢印コネクタ 8">
            <a:extLst>
              <a:ext uri="{FF2B5EF4-FFF2-40B4-BE49-F238E27FC236}">
                <a16:creationId xmlns:a16="http://schemas.microsoft.com/office/drawing/2014/main" id="{23D415E0-7BD9-984B-99E7-05B202BDEA29}"/>
              </a:ext>
            </a:extLst>
          </p:cNvPr>
          <p:cNvCxnSpPr>
            <a:cxnSpLocks/>
          </p:cNvCxnSpPr>
          <p:nvPr/>
        </p:nvCxnSpPr>
        <p:spPr>
          <a:xfrm flipV="1">
            <a:off x="3707904" y="4545867"/>
            <a:ext cx="1296144" cy="87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0" name="テキスト ボックス 9">
            <a:extLst>
              <a:ext uri="{FF2B5EF4-FFF2-40B4-BE49-F238E27FC236}">
                <a16:creationId xmlns:a16="http://schemas.microsoft.com/office/drawing/2014/main" id="{E5B3D49C-BC80-E244-B63F-072E9B48C5C2}"/>
              </a:ext>
            </a:extLst>
          </p:cNvPr>
          <p:cNvSpPr txBox="1"/>
          <p:nvPr/>
        </p:nvSpPr>
        <p:spPr>
          <a:xfrm>
            <a:off x="3601029" y="4137812"/>
            <a:ext cx="1732608" cy="369332"/>
          </a:xfrm>
          <a:prstGeom prst="rect">
            <a:avLst/>
          </a:prstGeom>
          <a:noFill/>
        </p:spPr>
        <p:txBody>
          <a:bodyPr wrap="square" rtlCol="0">
            <a:spAutoFit/>
          </a:bodyPr>
          <a:lstStyle/>
          <a:p>
            <a:r>
              <a:rPr kumimoji="1" lang="ja-JP" altLang="en-US"/>
              <a:t>ハッシュ計算</a:t>
            </a:r>
          </a:p>
        </p:txBody>
      </p:sp>
      <p:sp>
        <p:nvSpPr>
          <p:cNvPr id="15" name="正方形/長方形 14">
            <a:extLst>
              <a:ext uri="{FF2B5EF4-FFF2-40B4-BE49-F238E27FC236}">
                <a16:creationId xmlns:a16="http://schemas.microsoft.com/office/drawing/2014/main" id="{7CBC12D8-C2CA-D143-B9E2-F90EBBBB4CAB}"/>
              </a:ext>
            </a:extLst>
          </p:cNvPr>
          <p:cNvSpPr/>
          <p:nvPr/>
        </p:nvSpPr>
        <p:spPr>
          <a:xfrm>
            <a:off x="5135675" y="4270590"/>
            <a:ext cx="3672128" cy="55055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en-US" altLang="ja-JP" dirty="0"/>
              <a:t>0x 801be6d968faa706ba325b7…</a:t>
            </a:r>
            <a:endParaRPr kumimoji="1" lang="ja-JP" altLang="en-US"/>
          </a:p>
        </p:txBody>
      </p:sp>
      <p:sp>
        <p:nvSpPr>
          <p:cNvPr id="16" name="テキスト ボックス 15">
            <a:extLst>
              <a:ext uri="{FF2B5EF4-FFF2-40B4-BE49-F238E27FC236}">
                <a16:creationId xmlns:a16="http://schemas.microsoft.com/office/drawing/2014/main" id="{3C17FD06-B95C-CA49-89C9-EB3DDC9279F3}"/>
              </a:ext>
            </a:extLst>
          </p:cNvPr>
          <p:cNvSpPr txBox="1"/>
          <p:nvPr/>
        </p:nvSpPr>
        <p:spPr>
          <a:xfrm>
            <a:off x="3707904" y="5056642"/>
            <a:ext cx="5387905" cy="646331"/>
          </a:xfrm>
          <a:prstGeom prst="rect">
            <a:avLst/>
          </a:prstGeom>
          <a:noFill/>
        </p:spPr>
        <p:txBody>
          <a:bodyPr wrap="square" rtlCol="0">
            <a:spAutoFit/>
          </a:bodyPr>
          <a:lstStyle/>
          <a:p>
            <a:r>
              <a:rPr kumimoji="1" lang="ja-JP" altLang="en-US"/>
              <a:t>・</a:t>
            </a:r>
            <a:r>
              <a:rPr kumimoji="1" lang="en-US" altLang="ja-JP" dirty="0"/>
              <a:t>Nonce</a:t>
            </a:r>
            <a:r>
              <a:rPr kumimoji="1" lang="ja-JP" altLang="en-US"/>
              <a:t>を変えながらハッシュを計算を繰り返して</a:t>
            </a:r>
            <a:endParaRPr kumimoji="1" lang="en-US" altLang="ja-JP" dirty="0"/>
          </a:p>
          <a:p>
            <a:r>
              <a:rPr kumimoji="1" lang="ja-JP" altLang="en-US"/>
              <a:t>　条件を満たす</a:t>
            </a:r>
            <a:r>
              <a:rPr kumimoji="1" lang="en-US" altLang="ja-JP" dirty="0"/>
              <a:t>Nonce</a:t>
            </a:r>
            <a:r>
              <a:rPr kumimoji="1" lang="ja-JP" altLang="en-US"/>
              <a:t>を探す</a:t>
            </a:r>
            <a:endParaRPr kumimoji="1" lang="en-US" altLang="ja-JP" dirty="0"/>
          </a:p>
        </p:txBody>
      </p:sp>
    </p:spTree>
    <p:extLst>
      <p:ext uri="{BB962C8B-B14F-4D97-AF65-F5344CB8AC3E}">
        <p14:creationId xmlns:p14="http://schemas.microsoft.com/office/powerpoint/2010/main" val="11830655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494606C-3AD6-42B0-9F97-E44B921CF642}"/>
              </a:ext>
            </a:extLst>
          </p:cNvPr>
          <p:cNvSpPr>
            <a:spLocks noGrp="1"/>
          </p:cNvSpPr>
          <p:nvPr>
            <p:ph type="title"/>
          </p:nvPr>
        </p:nvSpPr>
        <p:spPr/>
        <p:txBody>
          <a:bodyPr/>
          <a:lstStyle/>
          <a:p>
            <a:r>
              <a:rPr lang="en-US" altLang="ja-JP" dirty="0"/>
              <a:t>n</a:t>
            </a:r>
            <a:r>
              <a:rPr kumimoji="1" lang="en-US" altLang="ja-JP" dirty="0"/>
              <a:t>once</a:t>
            </a:r>
            <a:endParaRPr kumimoji="1" lang="ja-JP" altLang="en-US" dirty="0"/>
          </a:p>
        </p:txBody>
      </p:sp>
      <p:sp>
        <p:nvSpPr>
          <p:cNvPr id="3" name="コンテンツ プレースホルダー 2">
            <a:extLst>
              <a:ext uri="{FF2B5EF4-FFF2-40B4-BE49-F238E27FC236}">
                <a16:creationId xmlns:a16="http://schemas.microsoft.com/office/drawing/2014/main" id="{E736C8CF-AD7F-4E9E-9520-3093F79B5A68}"/>
              </a:ext>
            </a:extLst>
          </p:cNvPr>
          <p:cNvSpPr>
            <a:spLocks noGrp="1"/>
          </p:cNvSpPr>
          <p:nvPr>
            <p:ph idx="1"/>
          </p:nvPr>
        </p:nvSpPr>
        <p:spPr>
          <a:xfrm>
            <a:off x="628650" y="1825624"/>
            <a:ext cx="7886700" cy="1692453"/>
          </a:xfrm>
        </p:spPr>
        <p:txBody>
          <a:bodyPr>
            <a:normAutofit/>
          </a:bodyPr>
          <a:lstStyle/>
          <a:p>
            <a:r>
              <a:rPr kumimoji="1" lang="ja-JP" altLang="en-US" dirty="0"/>
              <a:t>ハッシュ値の先頭に</a:t>
            </a:r>
            <a:r>
              <a:rPr kumimoji="1" lang="en-US" altLang="ja-JP" dirty="0"/>
              <a:t>0</a:t>
            </a:r>
            <a:r>
              <a:rPr kumimoji="1" lang="ja-JP" altLang="en-US" dirty="0"/>
              <a:t>が</a:t>
            </a:r>
            <a:r>
              <a:rPr lang="en-US" altLang="ja-JP" dirty="0"/>
              <a:t>N</a:t>
            </a:r>
            <a:r>
              <a:rPr lang="ja-JP" altLang="en-US" dirty="0"/>
              <a:t>個以上連続するような</a:t>
            </a:r>
            <a:r>
              <a:rPr kumimoji="1" lang="en-US" altLang="ja-JP" dirty="0"/>
              <a:t>Nonce</a:t>
            </a:r>
            <a:r>
              <a:rPr kumimoji="1" lang="ja-JP" altLang="en-US" dirty="0"/>
              <a:t>を探す</a:t>
            </a:r>
            <a:endParaRPr kumimoji="1" lang="en-US" altLang="ja-JP" dirty="0"/>
          </a:p>
          <a:p>
            <a:pPr lvl="1"/>
            <a:r>
              <a:rPr lang="ja-JP" altLang="en-US"/>
              <a:t>ビットコインのマイニングは</a:t>
            </a:r>
            <a:r>
              <a:rPr lang="ja-JP" altLang="en-US" dirty="0"/>
              <a:t>ハッシュ計算の繰り返し</a:t>
            </a:r>
            <a:endParaRPr lang="en-US" altLang="ja-JP" dirty="0"/>
          </a:p>
          <a:p>
            <a:endParaRPr kumimoji="1" lang="en-US" altLang="ja-JP" dirty="0"/>
          </a:p>
        </p:txBody>
      </p:sp>
      <p:sp>
        <p:nvSpPr>
          <p:cNvPr id="4" name="正方形/長方形 3">
            <a:extLst>
              <a:ext uri="{FF2B5EF4-FFF2-40B4-BE49-F238E27FC236}">
                <a16:creationId xmlns:a16="http://schemas.microsoft.com/office/drawing/2014/main" id="{10BFCF86-FFA2-454C-BDAF-D67DADE526FC}"/>
              </a:ext>
            </a:extLst>
          </p:cNvPr>
          <p:cNvSpPr/>
          <p:nvPr/>
        </p:nvSpPr>
        <p:spPr>
          <a:xfrm>
            <a:off x="628650" y="3645024"/>
            <a:ext cx="2520000" cy="2592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BB93564B-D633-CA41-82C7-EC45CFF215A9}"/>
              </a:ext>
            </a:extLst>
          </p:cNvPr>
          <p:cNvSpPr txBox="1"/>
          <p:nvPr/>
        </p:nvSpPr>
        <p:spPr>
          <a:xfrm>
            <a:off x="746693" y="3724752"/>
            <a:ext cx="2292625" cy="369332"/>
          </a:xfrm>
          <a:prstGeom prst="rect">
            <a:avLst/>
          </a:prstGeom>
          <a:noFill/>
          <a:ln>
            <a:solidFill>
              <a:schemeClr val="tx1"/>
            </a:solidFill>
          </a:ln>
        </p:spPr>
        <p:txBody>
          <a:bodyPr wrap="square" rtlCol="0">
            <a:spAutoFit/>
          </a:bodyPr>
          <a:lstStyle/>
          <a:p>
            <a:pPr algn="ctr"/>
            <a:r>
              <a:rPr kumimoji="1" lang="en-US" altLang="ja-JP" dirty="0">
                <a:solidFill>
                  <a:srgbClr val="FF0000"/>
                </a:solidFill>
              </a:rPr>
              <a:t>nonce</a:t>
            </a:r>
            <a:endParaRPr kumimoji="1" lang="ja-JP" altLang="en-US">
              <a:solidFill>
                <a:srgbClr val="FF0000"/>
              </a:solidFill>
            </a:endParaRPr>
          </a:p>
        </p:txBody>
      </p:sp>
      <p:sp>
        <p:nvSpPr>
          <p:cNvPr id="12" name="テキスト ボックス 11">
            <a:extLst>
              <a:ext uri="{FF2B5EF4-FFF2-40B4-BE49-F238E27FC236}">
                <a16:creationId xmlns:a16="http://schemas.microsoft.com/office/drawing/2014/main" id="{446BF2EC-2B11-514D-AB4D-007208113FFF}"/>
              </a:ext>
            </a:extLst>
          </p:cNvPr>
          <p:cNvSpPr txBox="1"/>
          <p:nvPr/>
        </p:nvSpPr>
        <p:spPr>
          <a:xfrm>
            <a:off x="746693" y="5463746"/>
            <a:ext cx="2292625"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a:t>このブロックの</a:t>
            </a:r>
            <a:endParaRPr kumimoji="1" lang="en-US" altLang="ja-JP" dirty="0"/>
          </a:p>
          <a:p>
            <a:pPr algn="ctr"/>
            <a:r>
              <a:rPr kumimoji="1" lang="ja-JP" altLang="en-US"/>
              <a:t>ハッシュ値</a:t>
            </a:r>
          </a:p>
        </p:txBody>
      </p:sp>
      <p:sp>
        <p:nvSpPr>
          <p:cNvPr id="19" name="テキスト ボックス 18">
            <a:extLst>
              <a:ext uri="{FF2B5EF4-FFF2-40B4-BE49-F238E27FC236}">
                <a16:creationId xmlns:a16="http://schemas.microsoft.com/office/drawing/2014/main" id="{70D29A7A-5DD9-9742-A8A8-7D219CB99C65}"/>
              </a:ext>
            </a:extLst>
          </p:cNvPr>
          <p:cNvSpPr txBox="1"/>
          <p:nvPr/>
        </p:nvSpPr>
        <p:spPr>
          <a:xfrm>
            <a:off x="746694" y="4738154"/>
            <a:ext cx="2292624"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a:t>前のブロックの</a:t>
            </a:r>
            <a:endParaRPr kumimoji="1" lang="en-US" altLang="ja-JP" dirty="0"/>
          </a:p>
          <a:p>
            <a:pPr algn="ctr"/>
            <a:r>
              <a:rPr kumimoji="1" lang="ja-JP" altLang="en-US"/>
              <a:t>ハッシュ値</a:t>
            </a:r>
          </a:p>
        </p:txBody>
      </p:sp>
      <p:cxnSp>
        <p:nvCxnSpPr>
          <p:cNvPr id="22" name="直線コネクタ 21">
            <a:extLst>
              <a:ext uri="{FF2B5EF4-FFF2-40B4-BE49-F238E27FC236}">
                <a16:creationId xmlns:a16="http://schemas.microsoft.com/office/drawing/2014/main" id="{5568AE01-6D04-E740-9321-E073E6397F5A}"/>
              </a:ext>
            </a:extLst>
          </p:cNvPr>
          <p:cNvCxnSpPr>
            <a:cxnSpLocks/>
          </p:cNvCxnSpPr>
          <p:nvPr/>
        </p:nvCxnSpPr>
        <p:spPr>
          <a:xfrm>
            <a:off x="1888650" y="4259313"/>
            <a:ext cx="0" cy="286807"/>
          </a:xfrm>
          <a:prstGeom prst="line">
            <a:avLst/>
          </a:prstGeom>
          <a:ln w="38100">
            <a:prstDash val="sysDot"/>
          </a:ln>
        </p:spPr>
        <p:style>
          <a:lnRef idx="1">
            <a:schemeClr val="dk1"/>
          </a:lnRef>
          <a:fillRef idx="0">
            <a:schemeClr val="dk1"/>
          </a:fillRef>
          <a:effectRef idx="0">
            <a:schemeClr val="dk1"/>
          </a:effectRef>
          <a:fontRef idx="minor">
            <a:schemeClr val="tx1"/>
          </a:fontRef>
        </p:style>
      </p:cxnSp>
      <p:sp>
        <p:nvSpPr>
          <p:cNvPr id="5" name="円弧 4">
            <a:extLst>
              <a:ext uri="{FF2B5EF4-FFF2-40B4-BE49-F238E27FC236}">
                <a16:creationId xmlns:a16="http://schemas.microsoft.com/office/drawing/2014/main" id="{022352BE-3DEF-4F40-B840-8D32E8A9F0A7}"/>
              </a:ext>
            </a:extLst>
          </p:cNvPr>
          <p:cNvSpPr/>
          <p:nvPr/>
        </p:nvSpPr>
        <p:spPr>
          <a:xfrm>
            <a:off x="2725007" y="3724752"/>
            <a:ext cx="847286" cy="1739461"/>
          </a:xfrm>
          <a:prstGeom prst="arc">
            <a:avLst>
              <a:gd name="adj1" fmla="val 16461799"/>
              <a:gd name="adj2" fmla="val 5090352"/>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cxnSp>
        <p:nvCxnSpPr>
          <p:cNvPr id="9" name="直線矢印コネクタ 8">
            <a:extLst>
              <a:ext uri="{FF2B5EF4-FFF2-40B4-BE49-F238E27FC236}">
                <a16:creationId xmlns:a16="http://schemas.microsoft.com/office/drawing/2014/main" id="{23D415E0-7BD9-984B-99E7-05B202BDEA29}"/>
              </a:ext>
            </a:extLst>
          </p:cNvPr>
          <p:cNvCxnSpPr>
            <a:cxnSpLocks/>
          </p:cNvCxnSpPr>
          <p:nvPr/>
        </p:nvCxnSpPr>
        <p:spPr>
          <a:xfrm flipV="1">
            <a:off x="3707904" y="4545867"/>
            <a:ext cx="1296144" cy="87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0" name="テキスト ボックス 9">
            <a:extLst>
              <a:ext uri="{FF2B5EF4-FFF2-40B4-BE49-F238E27FC236}">
                <a16:creationId xmlns:a16="http://schemas.microsoft.com/office/drawing/2014/main" id="{E5B3D49C-BC80-E244-B63F-072E9B48C5C2}"/>
              </a:ext>
            </a:extLst>
          </p:cNvPr>
          <p:cNvSpPr txBox="1"/>
          <p:nvPr/>
        </p:nvSpPr>
        <p:spPr>
          <a:xfrm>
            <a:off x="3601029" y="4137812"/>
            <a:ext cx="1732608" cy="369332"/>
          </a:xfrm>
          <a:prstGeom prst="rect">
            <a:avLst/>
          </a:prstGeom>
          <a:noFill/>
        </p:spPr>
        <p:txBody>
          <a:bodyPr wrap="square" rtlCol="0">
            <a:spAutoFit/>
          </a:bodyPr>
          <a:lstStyle/>
          <a:p>
            <a:r>
              <a:rPr kumimoji="1" lang="ja-JP" altLang="en-US"/>
              <a:t>ハッシュ計算</a:t>
            </a:r>
          </a:p>
        </p:txBody>
      </p:sp>
      <p:sp>
        <p:nvSpPr>
          <p:cNvPr id="15" name="正方形/長方形 14">
            <a:extLst>
              <a:ext uri="{FF2B5EF4-FFF2-40B4-BE49-F238E27FC236}">
                <a16:creationId xmlns:a16="http://schemas.microsoft.com/office/drawing/2014/main" id="{7CBC12D8-C2CA-D143-B9E2-F90EBBBB4CAB}"/>
              </a:ext>
            </a:extLst>
          </p:cNvPr>
          <p:cNvSpPr/>
          <p:nvPr/>
        </p:nvSpPr>
        <p:spPr>
          <a:xfrm>
            <a:off x="5135675" y="4270590"/>
            <a:ext cx="3672128" cy="55055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en-US" altLang="ja-JP" dirty="0"/>
              <a:t>0x </a:t>
            </a:r>
            <a:r>
              <a:rPr kumimoji="1" lang="en-US" altLang="ja-JP" b="1" u="sng" dirty="0">
                <a:solidFill>
                  <a:schemeClr val="tx1"/>
                </a:solidFill>
              </a:rPr>
              <a:t>0000…00000</a:t>
            </a:r>
            <a:r>
              <a:rPr kumimoji="1" lang="en-US" altLang="ja-JP" dirty="0"/>
              <a:t>af7c1089b0344…</a:t>
            </a:r>
            <a:endParaRPr kumimoji="1" lang="ja-JP" altLang="en-US"/>
          </a:p>
        </p:txBody>
      </p:sp>
      <p:sp>
        <p:nvSpPr>
          <p:cNvPr id="16" name="テキスト ボックス 15">
            <a:extLst>
              <a:ext uri="{FF2B5EF4-FFF2-40B4-BE49-F238E27FC236}">
                <a16:creationId xmlns:a16="http://schemas.microsoft.com/office/drawing/2014/main" id="{3C17FD06-B95C-CA49-89C9-EB3DDC9279F3}"/>
              </a:ext>
            </a:extLst>
          </p:cNvPr>
          <p:cNvSpPr txBox="1"/>
          <p:nvPr/>
        </p:nvSpPr>
        <p:spPr>
          <a:xfrm>
            <a:off x="3707904" y="5056642"/>
            <a:ext cx="5387905" cy="646331"/>
          </a:xfrm>
          <a:prstGeom prst="rect">
            <a:avLst/>
          </a:prstGeom>
          <a:noFill/>
        </p:spPr>
        <p:txBody>
          <a:bodyPr wrap="square" rtlCol="0">
            <a:spAutoFit/>
          </a:bodyPr>
          <a:lstStyle/>
          <a:p>
            <a:r>
              <a:rPr kumimoji="1" lang="ja-JP" altLang="en-US" dirty="0"/>
              <a:t>・</a:t>
            </a:r>
            <a:r>
              <a:rPr kumimoji="1" lang="en-US" altLang="ja-JP" dirty="0"/>
              <a:t>Nonce</a:t>
            </a:r>
            <a:r>
              <a:rPr kumimoji="1" lang="ja-JP" altLang="en-US" dirty="0"/>
              <a:t>を変えながらハッシュを計算を繰り返して</a:t>
            </a:r>
            <a:endParaRPr kumimoji="1" lang="en-US" altLang="ja-JP" dirty="0"/>
          </a:p>
          <a:p>
            <a:r>
              <a:rPr kumimoji="1" lang="ja-JP" altLang="en-US" dirty="0"/>
              <a:t>　条件を満たす</a:t>
            </a:r>
            <a:r>
              <a:rPr kumimoji="1" lang="en-US" altLang="ja-JP" dirty="0"/>
              <a:t>Nonce</a:t>
            </a:r>
            <a:r>
              <a:rPr kumimoji="1" lang="ja-JP" altLang="en-US" dirty="0"/>
              <a:t>を探す</a:t>
            </a:r>
            <a:endParaRPr kumimoji="1" lang="en-US" altLang="ja-JP" dirty="0"/>
          </a:p>
        </p:txBody>
      </p:sp>
      <p:sp>
        <p:nvSpPr>
          <p:cNvPr id="7" name="テキスト ボックス 6">
            <a:extLst>
              <a:ext uri="{FF2B5EF4-FFF2-40B4-BE49-F238E27FC236}">
                <a16:creationId xmlns:a16="http://schemas.microsoft.com/office/drawing/2014/main" id="{F1073E5C-B9EC-4241-ACFC-7AF20A35A21C}"/>
              </a:ext>
            </a:extLst>
          </p:cNvPr>
          <p:cNvSpPr txBox="1"/>
          <p:nvPr/>
        </p:nvSpPr>
        <p:spPr>
          <a:xfrm>
            <a:off x="6941954" y="3553037"/>
            <a:ext cx="895040" cy="769441"/>
          </a:xfrm>
          <a:prstGeom prst="rect">
            <a:avLst/>
          </a:prstGeom>
          <a:noFill/>
        </p:spPr>
        <p:txBody>
          <a:bodyPr wrap="square" rtlCol="0">
            <a:spAutoFit/>
          </a:bodyPr>
          <a:lstStyle/>
          <a:p>
            <a:r>
              <a:rPr kumimoji="1" lang="en-US" altLang="ja-JP" sz="4400" b="1" dirty="0">
                <a:solidFill>
                  <a:srgbClr val="FF0000"/>
                </a:solidFill>
              </a:rPr>
              <a:t>!</a:t>
            </a:r>
            <a:endParaRPr kumimoji="1" lang="ja-JP" altLang="en-US" sz="4400" b="1">
              <a:solidFill>
                <a:srgbClr val="FF0000"/>
              </a:solidFill>
            </a:endParaRPr>
          </a:p>
        </p:txBody>
      </p:sp>
    </p:spTree>
    <p:extLst>
      <p:ext uri="{BB962C8B-B14F-4D97-AF65-F5344CB8AC3E}">
        <p14:creationId xmlns:p14="http://schemas.microsoft.com/office/powerpoint/2010/main" val="34400312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3FBC079-7D0B-9045-BA93-81F47060C039}"/>
              </a:ext>
            </a:extLst>
          </p:cNvPr>
          <p:cNvSpPr>
            <a:spLocks noGrp="1"/>
          </p:cNvSpPr>
          <p:nvPr>
            <p:ph type="title"/>
          </p:nvPr>
        </p:nvSpPr>
        <p:spPr/>
        <p:txBody>
          <a:bodyPr/>
          <a:lstStyle/>
          <a:p>
            <a:r>
              <a:rPr lang="ja-JP" altLang="en-US"/>
              <a:t>競技形式</a:t>
            </a:r>
            <a:endParaRPr kumimoji="1" lang="ja-JP" altLang="en-US"/>
          </a:p>
        </p:txBody>
      </p:sp>
      <p:sp>
        <p:nvSpPr>
          <p:cNvPr id="3" name="コンテンツ プレースホルダー 2">
            <a:extLst>
              <a:ext uri="{FF2B5EF4-FFF2-40B4-BE49-F238E27FC236}">
                <a16:creationId xmlns:a16="http://schemas.microsoft.com/office/drawing/2014/main" id="{CCA1CCD7-1D0A-D14B-8D8D-DADAE7636BFC}"/>
              </a:ext>
            </a:extLst>
          </p:cNvPr>
          <p:cNvSpPr>
            <a:spLocks noGrp="1"/>
          </p:cNvSpPr>
          <p:nvPr>
            <p:ph idx="1"/>
          </p:nvPr>
        </p:nvSpPr>
        <p:spPr>
          <a:xfrm>
            <a:off x="628650" y="1825625"/>
            <a:ext cx="7886700" cy="1477615"/>
          </a:xfrm>
        </p:spPr>
        <p:txBody>
          <a:bodyPr>
            <a:normAutofit fontScale="92500"/>
          </a:bodyPr>
          <a:lstStyle/>
          <a:p>
            <a:r>
              <a:rPr lang="ja-JP" altLang="en-US"/>
              <a:t>マイニング競争</a:t>
            </a:r>
            <a:endParaRPr lang="en-US" altLang="ja-JP" dirty="0"/>
          </a:p>
          <a:p>
            <a:pPr lvl="1"/>
            <a:r>
              <a:rPr kumimoji="1" lang="ja-JP" altLang="en-US"/>
              <a:t>サーバから送られてくる情報を元にハッシュ</a:t>
            </a:r>
            <a:r>
              <a:rPr lang="ja-JP" altLang="en-US"/>
              <a:t>計算を行い</a:t>
            </a:r>
            <a:br>
              <a:rPr lang="en-US" altLang="ja-JP" dirty="0"/>
            </a:br>
            <a:r>
              <a:rPr lang="ja-JP" altLang="en-US"/>
              <a:t>条件を満たす</a:t>
            </a:r>
            <a:r>
              <a:rPr lang="en-US" altLang="ja-JP" dirty="0"/>
              <a:t>nonce</a:t>
            </a:r>
            <a:r>
              <a:rPr lang="ja-JP" altLang="en-US"/>
              <a:t>値を返す</a:t>
            </a:r>
            <a:br>
              <a:rPr lang="en-US" altLang="ja-JP" dirty="0"/>
            </a:br>
            <a:endParaRPr kumimoji="1" lang="ja-JP" altLang="en-US"/>
          </a:p>
        </p:txBody>
      </p:sp>
      <p:pic>
        <p:nvPicPr>
          <p:cNvPr id="4" name="図 3">
            <a:extLst>
              <a:ext uri="{FF2B5EF4-FFF2-40B4-BE49-F238E27FC236}">
                <a16:creationId xmlns:a16="http://schemas.microsoft.com/office/drawing/2014/main" id="{06C970E8-E4A2-8E46-ACE4-19F73495D75D}"/>
              </a:ext>
            </a:extLst>
          </p:cNvPr>
          <p:cNvPicPr>
            <a:picLocks noChangeAspect="1"/>
          </p:cNvPicPr>
          <p:nvPr/>
        </p:nvPicPr>
        <p:blipFill>
          <a:blip r:embed="rId2"/>
          <a:stretch>
            <a:fillRect/>
          </a:stretch>
        </p:blipFill>
        <p:spPr>
          <a:xfrm>
            <a:off x="5597044" y="3754235"/>
            <a:ext cx="2951989" cy="2213992"/>
          </a:xfrm>
          <a:prstGeom prst="rect">
            <a:avLst/>
          </a:prstGeom>
        </p:spPr>
      </p:pic>
      <p:pic>
        <p:nvPicPr>
          <p:cNvPr id="5" name="図 4">
            <a:extLst>
              <a:ext uri="{FF2B5EF4-FFF2-40B4-BE49-F238E27FC236}">
                <a16:creationId xmlns:a16="http://schemas.microsoft.com/office/drawing/2014/main" id="{B857FE7A-2510-1344-A49D-800FA9194F78}"/>
              </a:ext>
            </a:extLst>
          </p:cNvPr>
          <p:cNvPicPr>
            <a:picLocks noChangeAspect="1"/>
          </p:cNvPicPr>
          <p:nvPr/>
        </p:nvPicPr>
        <p:blipFill>
          <a:blip r:embed="rId3"/>
          <a:stretch>
            <a:fillRect/>
          </a:stretch>
        </p:blipFill>
        <p:spPr>
          <a:xfrm>
            <a:off x="611560" y="4141108"/>
            <a:ext cx="2627784" cy="1751856"/>
          </a:xfrm>
          <a:prstGeom prst="rect">
            <a:avLst/>
          </a:prstGeom>
        </p:spPr>
      </p:pic>
      <p:cxnSp>
        <p:nvCxnSpPr>
          <p:cNvPr id="7" name="直線矢印コネクタ 6">
            <a:extLst>
              <a:ext uri="{FF2B5EF4-FFF2-40B4-BE49-F238E27FC236}">
                <a16:creationId xmlns:a16="http://schemas.microsoft.com/office/drawing/2014/main" id="{185A1BF9-1597-054C-9801-BAC8CC8FEC23}"/>
              </a:ext>
            </a:extLst>
          </p:cNvPr>
          <p:cNvCxnSpPr>
            <a:cxnSpLocks/>
          </p:cNvCxnSpPr>
          <p:nvPr/>
        </p:nvCxnSpPr>
        <p:spPr>
          <a:xfrm flipH="1">
            <a:off x="3239344" y="4456240"/>
            <a:ext cx="2285353"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8" name="直線矢印コネクタ 7">
            <a:extLst>
              <a:ext uri="{FF2B5EF4-FFF2-40B4-BE49-F238E27FC236}">
                <a16:creationId xmlns:a16="http://schemas.microsoft.com/office/drawing/2014/main" id="{D5E4EFC2-CD84-CF4C-B10C-C2FDD4CAA68F}"/>
              </a:ext>
            </a:extLst>
          </p:cNvPr>
          <p:cNvCxnSpPr>
            <a:cxnSpLocks/>
          </p:cNvCxnSpPr>
          <p:nvPr/>
        </p:nvCxnSpPr>
        <p:spPr>
          <a:xfrm>
            <a:off x="3239344" y="5292410"/>
            <a:ext cx="2342388"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6" name="正方形/長方形 15">
            <a:extLst>
              <a:ext uri="{FF2B5EF4-FFF2-40B4-BE49-F238E27FC236}">
                <a16:creationId xmlns:a16="http://schemas.microsoft.com/office/drawing/2014/main" id="{054A48D6-C840-A94C-B799-8AEAF6C8DCB7}"/>
              </a:ext>
            </a:extLst>
          </p:cNvPr>
          <p:cNvSpPr/>
          <p:nvPr/>
        </p:nvSpPr>
        <p:spPr>
          <a:xfrm>
            <a:off x="3436465" y="3794799"/>
            <a:ext cx="2088232" cy="50387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a:solidFill>
                  <a:schemeClr val="tx1"/>
                </a:solidFill>
              </a:rPr>
              <a:t>ブロック情報など</a:t>
            </a:r>
          </a:p>
        </p:txBody>
      </p:sp>
      <p:sp>
        <p:nvSpPr>
          <p:cNvPr id="17" name="正方形/長方形 16">
            <a:extLst>
              <a:ext uri="{FF2B5EF4-FFF2-40B4-BE49-F238E27FC236}">
                <a16:creationId xmlns:a16="http://schemas.microsoft.com/office/drawing/2014/main" id="{0B68DD8C-9D88-4140-A78C-D279B26CADC2}"/>
              </a:ext>
            </a:extLst>
          </p:cNvPr>
          <p:cNvSpPr/>
          <p:nvPr/>
        </p:nvSpPr>
        <p:spPr>
          <a:xfrm>
            <a:off x="3436465" y="5490541"/>
            <a:ext cx="2088232" cy="50387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en-US" altLang="ja-JP" dirty="0">
                <a:solidFill>
                  <a:schemeClr val="tx1"/>
                </a:solidFill>
              </a:rPr>
              <a:t>nonce</a:t>
            </a:r>
            <a:endParaRPr kumimoji="1" lang="ja-JP" altLang="en-US">
              <a:solidFill>
                <a:schemeClr val="tx1"/>
              </a:solidFill>
            </a:endParaRPr>
          </a:p>
        </p:txBody>
      </p:sp>
      <p:sp>
        <p:nvSpPr>
          <p:cNvPr id="6" name="テキスト ボックス 5">
            <a:extLst>
              <a:ext uri="{FF2B5EF4-FFF2-40B4-BE49-F238E27FC236}">
                <a16:creationId xmlns:a16="http://schemas.microsoft.com/office/drawing/2014/main" id="{B0C02736-3031-374F-8694-FABB21C97577}"/>
              </a:ext>
            </a:extLst>
          </p:cNvPr>
          <p:cNvSpPr txBox="1"/>
          <p:nvPr/>
        </p:nvSpPr>
        <p:spPr>
          <a:xfrm>
            <a:off x="6820841" y="6011996"/>
            <a:ext cx="1224136" cy="369332"/>
          </a:xfrm>
          <a:prstGeom prst="rect">
            <a:avLst/>
          </a:prstGeom>
          <a:noFill/>
        </p:spPr>
        <p:txBody>
          <a:bodyPr wrap="square" rtlCol="0">
            <a:spAutoFit/>
          </a:bodyPr>
          <a:lstStyle/>
          <a:p>
            <a:r>
              <a:rPr kumimoji="1" lang="ja-JP" altLang="en-US"/>
              <a:t>サーバ</a:t>
            </a:r>
          </a:p>
        </p:txBody>
      </p:sp>
      <p:sp>
        <p:nvSpPr>
          <p:cNvPr id="11" name="テキスト ボックス 10">
            <a:extLst>
              <a:ext uri="{FF2B5EF4-FFF2-40B4-BE49-F238E27FC236}">
                <a16:creationId xmlns:a16="http://schemas.microsoft.com/office/drawing/2014/main" id="{C443E2CA-3368-224A-ABC3-EBFC7D5FF6EF}"/>
              </a:ext>
            </a:extLst>
          </p:cNvPr>
          <p:cNvSpPr txBox="1"/>
          <p:nvPr/>
        </p:nvSpPr>
        <p:spPr>
          <a:xfrm>
            <a:off x="1126000" y="5994416"/>
            <a:ext cx="1598903" cy="369332"/>
          </a:xfrm>
          <a:prstGeom prst="rect">
            <a:avLst/>
          </a:prstGeom>
          <a:noFill/>
        </p:spPr>
        <p:txBody>
          <a:bodyPr wrap="square" rtlCol="0">
            <a:spAutoFit/>
          </a:bodyPr>
          <a:lstStyle/>
          <a:p>
            <a:r>
              <a:rPr kumimoji="1" lang="ja-JP" altLang="en-US"/>
              <a:t>クライアント</a:t>
            </a:r>
          </a:p>
        </p:txBody>
      </p:sp>
    </p:spTree>
    <p:extLst>
      <p:ext uri="{BB962C8B-B14F-4D97-AF65-F5344CB8AC3E}">
        <p14:creationId xmlns:p14="http://schemas.microsoft.com/office/powerpoint/2010/main" val="5513741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0FEF23-E396-46B4-9D1F-A2BA0E212951}"/>
              </a:ext>
            </a:extLst>
          </p:cNvPr>
          <p:cNvSpPr>
            <a:spLocks noGrp="1"/>
          </p:cNvSpPr>
          <p:nvPr>
            <p:ph type="title"/>
          </p:nvPr>
        </p:nvSpPr>
        <p:spPr/>
        <p:txBody>
          <a:bodyPr/>
          <a:lstStyle/>
          <a:p>
            <a:r>
              <a:rPr kumimoji="1" lang="en-US" altLang="ja-JP" dirty="0"/>
              <a:t>Outline</a:t>
            </a:r>
            <a:endParaRPr kumimoji="1" lang="ja-JP" altLang="en-US" dirty="0"/>
          </a:p>
        </p:txBody>
      </p:sp>
      <p:sp>
        <p:nvSpPr>
          <p:cNvPr id="3" name="コンテンツ プレースホルダー 2">
            <a:extLst>
              <a:ext uri="{FF2B5EF4-FFF2-40B4-BE49-F238E27FC236}">
                <a16:creationId xmlns:a16="http://schemas.microsoft.com/office/drawing/2014/main" id="{E46A53EF-4262-43D9-8C9E-0501D6E71358}"/>
              </a:ext>
            </a:extLst>
          </p:cNvPr>
          <p:cNvSpPr>
            <a:spLocks noGrp="1"/>
          </p:cNvSpPr>
          <p:nvPr>
            <p:ph idx="1"/>
          </p:nvPr>
        </p:nvSpPr>
        <p:spPr/>
        <p:txBody>
          <a:bodyPr/>
          <a:lstStyle/>
          <a:p>
            <a:r>
              <a:rPr kumimoji="1" lang="en-US" altLang="ja-JP" dirty="0"/>
              <a:t>Introduction</a:t>
            </a:r>
          </a:p>
          <a:p>
            <a:r>
              <a:rPr lang="en-US" altLang="ja-JP" dirty="0"/>
              <a:t>Subject &amp; Competition</a:t>
            </a:r>
          </a:p>
          <a:p>
            <a:r>
              <a:rPr kumimoji="1" lang="en-US" altLang="ja-JP" dirty="0"/>
              <a:t>Evaluation</a:t>
            </a:r>
          </a:p>
          <a:p>
            <a:r>
              <a:rPr lang="en-US" altLang="ja-JP" dirty="0"/>
              <a:t>Team Development</a:t>
            </a:r>
            <a:endParaRPr kumimoji="1" lang="ja-JP" altLang="en-US" dirty="0"/>
          </a:p>
        </p:txBody>
      </p:sp>
    </p:spTree>
    <p:extLst>
      <p:ext uri="{BB962C8B-B14F-4D97-AF65-F5344CB8AC3E}">
        <p14:creationId xmlns:p14="http://schemas.microsoft.com/office/powerpoint/2010/main" val="11369547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5EDCC1-3905-1E41-BE0E-D24125A1E7D6}"/>
              </a:ext>
            </a:extLst>
          </p:cNvPr>
          <p:cNvSpPr>
            <a:spLocks noGrp="1"/>
          </p:cNvSpPr>
          <p:nvPr>
            <p:ph type="title"/>
          </p:nvPr>
        </p:nvSpPr>
        <p:spPr/>
        <p:txBody>
          <a:bodyPr/>
          <a:lstStyle/>
          <a:p>
            <a:r>
              <a:rPr kumimoji="1" lang="ja-JP" altLang="en-US"/>
              <a:t>注意点</a:t>
            </a:r>
          </a:p>
        </p:txBody>
      </p:sp>
      <p:sp>
        <p:nvSpPr>
          <p:cNvPr id="3" name="コンテンツ プレースホルダー 2">
            <a:extLst>
              <a:ext uri="{FF2B5EF4-FFF2-40B4-BE49-F238E27FC236}">
                <a16:creationId xmlns:a16="http://schemas.microsoft.com/office/drawing/2014/main" id="{D0235600-B9E8-2944-9382-B960059B3007}"/>
              </a:ext>
            </a:extLst>
          </p:cNvPr>
          <p:cNvSpPr>
            <a:spLocks noGrp="1"/>
          </p:cNvSpPr>
          <p:nvPr>
            <p:ph idx="1"/>
          </p:nvPr>
        </p:nvSpPr>
        <p:spPr>
          <a:xfrm>
            <a:off x="628650" y="1825625"/>
            <a:ext cx="7886700" cy="1675383"/>
          </a:xfrm>
        </p:spPr>
        <p:txBody>
          <a:bodyPr/>
          <a:lstStyle/>
          <a:p>
            <a:r>
              <a:rPr lang="ja-JP" altLang="en-US"/>
              <a:t>マイニングはチーム毎に異なる時間帯で行う</a:t>
            </a:r>
            <a:endParaRPr lang="en-US" altLang="ja-JP" dirty="0"/>
          </a:p>
          <a:p>
            <a:pPr lvl="1"/>
            <a:r>
              <a:rPr lang="ja-JP" altLang="en-US"/>
              <a:t>受け取るブロックの情報は全チーム同じ</a:t>
            </a:r>
            <a:endParaRPr lang="en-US" altLang="ja-JP" dirty="0"/>
          </a:p>
          <a:p>
            <a:pPr lvl="1"/>
            <a:r>
              <a:rPr kumimoji="1" lang="ja-JP" altLang="en-US"/>
              <a:t>最も</a:t>
            </a:r>
            <a:r>
              <a:rPr lang="ja-JP" altLang="en-US"/>
              <a:t>早く見つけた</a:t>
            </a:r>
            <a:r>
              <a:rPr kumimoji="1" lang="ja-JP" altLang="en-US"/>
              <a:t>チームの</a:t>
            </a:r>
            <a:r>
              <a:rPr lang="en-US" altLang="ja-JP" dirty="0"/>
              <a:t>n</a:t>
            </a:r>
            <a:r>
              <a:rPr kumimoji="1" lang="en-US" altLang="ja-JP" dirty="0"/>
              <a:t>once</a:t>
            </a:r>
            <a:r>
              <a:rPr kumimoji="1" lang="ja-JP" altLang="en-US"/>
              <a:t>を使ってブロックを生成</a:t>
            </a:r>
          </a:p>
        </p:txBody>
      </p:sp>
      <p:sp>
        <p:nvSpPr>
          <p:cNvPr id="4" name="角丸四角形 3">
            <a:extLst>
              <a:ext uri="{FF2B5EF4-FFF2-40B4-BE49-F238E27FC236}">
                <a16:creationId xmlns:a16="http://schemas.microsoft.com/office/drawing/2014/main" id="{92DFDFA0-354A-8840-B204-E47F1201FC1A}"/>
              </a:ext>
            </a:extLst>
          </p:cNvPr>
          <p:cNvSpPr/>
          <p:nvPr/>
        </p:nvSpPr>
        <p:spPr>
          <a:xfrm>
            <a:off x="251520" y="3789040"/>
            <a:ext cx="1524880" cy="2808312"/>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ja-JP" altLang="en-US"/>
              <a:t>チーム</a:t>
            </a:r>
            <a:r>
              <a:rPr lang="en-US" altLang="ja-JP" dirty="0"/>
              <a:t>A</a:t>
            </a:r>
            <a:r>
              <a:rPr lang="ja-JP" altLang="en-US"/>
              <a:t>の</a:t>
            </a:r>
            <a:endParaRPr lang="en-US" altLang="ja-JP" dirty="0"/>
          </a:p>
          <a:p>
            <a:pPr algn="ctr"/>
            <a:r>
              <a:rPr lang="ja-JP" altLang="en-US"/>
              <a:t>マイニング</a:t>
            </a:r>
          </a:p>
        </p:txBody>
      </p:sp>
      <p:sp>
        <p:nvSpPr>
          <p:cNvPr id="5" name="角丸四角形 4">
            <a:extLst>
              <a:ext uri="{FF2B5EF4-FFF2-40B4-BE49-F238E27FC236}">
                <a16:creationId xmlns:a16="http://schemas.microsoft.com/office/drawing/2014/main" id="{5AB67511-9241-2348-AFE1-A622E910B344}"/>
              </a:ext>
            </a:extLst>
          </p:cNvPr>
          <p:cNvSpPr/>
          <p:nvPr/>
        </p:nvSpPr>
        <p:spPr>
          <a:xfrm>
            <a:off x="2429458" y="3802360"/>
            <a:ext cx="1524880" cy="2808312"/>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a:t>チーム</a:t>
            </a:r>
            <a:r>
              <a:rPr kumimoji="1" lang="en-US" altLang="ja-JP" dirty="0"/>
              <a:t>B</a:t>
            </a:r>
            <a:r>
              <a:rPr kumimoji="1" lang="ja-JP" altLang="en-US"/>
              <a:t>の</a:t>
            </a:r>
            <a:endParaRPr kumimoji="1" lang="en-US" altLang="ja-JP" dirty="0"/>
          </a:p>
          <a:p>
            <a:pPr algn="ctr"/>
            <a:r>
              <a:rPr kumimoji="1" lang="ja-JP" altLang="en-US"/>
              <a:t>マイニング</a:t>
            </a:r>
          </a:p>
        </p:txBody>
      </p:sp>
      <p:sp>
        <p:nvSpPr>
          <p:cNvPr id="6" name="角丸四角形 5">
            <a:extLst>
              <a:ext uri="{FF2B5EF4-FFF2-40B4-BE49-F238E27FC236}">
                <a16:creationId xmlns:a16="http://schemas.microsoft.com/office/drawing/2014/main" id="{6C10CF7C-65E9-B043-BD07-D301AC3A7211}"/>
              </a:ext>
            </a:extLst>
          </p:cNvPr>
          <p:cNvSpPr/>
          <p:nvPr/>
        </p:nvSpPr>
        <p:spPr>
          <a:xfrm>
            <a:off x="4607396" y="3802360"/>
            <a:ext cx="1537592" cy="2808312"/>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a:t>チーム</a:t>
            </a:r>
            <a:r>
              <a:rPr kumimoji="1" lang="en-US" altLang="ja-JP" dirty="0"/>
              <a:t>C</a:t>
            </a:r>
            <a:r>
              <a:rPr kumimoji="1" lang="ja-JP" altLang="en-US"/>
              <a:t>の</a:t>
            </a:r>
            <a:endParaRPr kumimoji="1" lang="en-US" altLang="ja-JP" dirty="0"/>
          </a:p>
          <a:p>
            <a:pPr algn="ctr"/>
            <a:r>
              <a:rPr kumimoji="1" lang="ja-JP" altLang="en-US"/>
              <a:t>マイニング</a:t>
            </a:r>
          </a:p>
        </p:txBody>
      </p:sp>
      <p:cxnSp>
        <p:nvCxnSpPr>
          <p:cNvPr id="8" name="直線矢印コネクタ 7">
            <a:extLst>
              <a:ext uri="{FF2B5EF4-FFF2-40B4-BE49-F238E27FC236}">
                <a16:creationId xmlns:a16="http://schemas.microsoft.com/office/drawing/2014/main" id="{8385E451-6DA3-D847-8724-E05BC26DAA52}"/>
              </a:ext>
            </a:extLst>
          </p:cNvPr>
          <p:cNvCxnSpPr>
            <a:cxnSpLocks/>
            <a:stCxn id="4" idx="3"/>
            <a:endCxn id="5" idx="1"/>
          </p:cNvCxnSpPr>
          <p:nvPr/>
        </p:nvCxnSpPr>
        <p:spPr>
          <a:xfrm>
            <a:off x="1776400" y="5193196"/>
            <a:ext cx="653058" cy="1332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9" name="直線矢印コネクタ 8">
            <a:extLst>
              <a:ext uri="{FF2B5EF4-FFF2-40B4-BE49-F238E27FC236}">
                <a16:creationId xmlns:a16="http://schemas.microsoft.com/office/drawing/2014/main" id="{A70513A5-93ED-A948-8EF6-47A4B704666A}"/>
              </a:ext>
            </a:extLst>
          </p:cNvPr>
          <p:cNvCxnSpPr>
            <a:cxnSpLocks/>
            <a:stCxn id="5" idx="3"/>
            <a:endCxn id="6" idx="1"/>
          </p:cNvCxnSpPr>
          <p:nvPr/>
        </p:nvCxnSpPr>
        <p:spPr>
          <a:xfrm>
            <a:off x="3954338" y="5206516"/>
            <a:ext cx="653058"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29" name="角丸四角形 28">
            <a:extLst>
              <a:ext uri="{FF2B5EF4-FFF2-40B4-BE49-F238E27FC236}">
                <a16:creationId xmlns:a16="http://schemas.microsoft.com/office/drawing/2014/main" id="{7D14DCE0-EC40-494E-B750-282AF1A8B2DE}"/>
              </a:ext>
            </a:extLst>
          </p:cNvPr>
          <p:cNvSpPr/>
          <p:nvPr/>
        </p:nvSpPr>
        <p:spPr>
          <a:xfrm>
            <a:off x="6977758" y="3787130"/>
            <a:ext cx="1537592" cy="2808312"/>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a:t>ブロックの生成</a:t>
            </a:r>
            <a:endParaRPr kumimoji="1" lang="en-US" altLang="ja-JP" dirty="0"/>
          </a:p>
        </p:txBody>
      </p:sp>
      <p:cxnSp>
        <p:nvCxnSpPr>
          <p:cNvPr id="33" name="直線矢印コネクタ 32">
            <a:extLst>
              <a:ext uri="{FF2B5EF4-FFF2-40B4-BE49-F238E27FC236}">
                <a16:creationId xmlns:a16="http://schemas.microsoft.com/office/drawing/2014/main" id="{BE5FDC3B-CAC6-6A45-96A1-EECC455603BA}"/>
              </a:ext>
            </a:extLst>
          </p:cNvPr>
          <p:cNvCxnSpPr>
            <a:cxnSpLocks/>
            <a:stCxn id="6" idx="3"/>
            <a:endCxn id="29" idx="1"/>
          </p:cNvCxnSpPr>
          <p:nvPr/>
        </p:nvCxnSpPr>
        <p:spPr>
          <a:xfrm flipV="1">
            <a:off x="6144988" y="5191286"/>
            <a:ext cx="832770" cy="1523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2401207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5EDCC1-3905-1E41-BE0E-D24125A1E7D6}"/>
              </a:ext>
            </a:extLst>
          </p:cNvPr>
          <p:cNvSpPr>
            <a:spLocks noGrp="1"/>
          </p:cNvSpPr>
          <p:nvPr>
            <p:ph type="title"/>
          </p:nvPr>
        </p:nvSpPr>
        <p:spPr/>
        <p:txBody>
          <a:bodyPr/>
          <a:lstStyle/>
          <a:p>
            <a:r>
              <a:rPr kumimoji="1" lang="ja-JP" altLang="en-US"/>
              <a:t>注意点</a:t>
            </a:r>
          </a:p>
        </p:txBody>
      </p:sp>
      <p:sp>
        <p:nvSpPr>
          <p:cNvPr id="3" name="コンテンツ プレースホルダー 2">
            <a:extLst>
              <a:ext uri="{FF2B5EF4-FFF2-40B4-BE49-F238E27FC236}">
                <a16:creationId xmlns:a16="http://schemas.microsoft.com/office/drawing/2014/main" id="{D0235600-B9E8-2944-9382-B960059B3007}"/>
              </a:ext>
            </a:extLst>
          </p:cNvPr>
          <p:cNvSpPr>
            <a:spLocks noGrp="1"/>
          </p:cNvSpPr>
          <p:nvPr>
            <p:ph idx="1"/>
          </p:nvPr>
        </p:nvSpPr>
        <p:spPr>
          <a:xfrm>
            <a:off x="628650" y="1825625"/>
            <a:ext cx="7886700" cy="1675383"/>
          </a:xfrm>
        </p:spPr>
        <p:txBody>
          <a:bodyPr/>
          <a:lstStyle/>
          <a:p>
            <a:r>
              <a:rPr lang="ja-JP" altLang="en-US"/>
              <a:t>マイニングはチーム毎に異なる時間帯で行う</a:t>
            </a:r>
            <a:endParaRPr lang="en-US" altLang="ja-JP" dirty="0"/>
          </a:p>
          <a:p>
            <a:pPr lvl="1"/>
            <a:r>
              <a:rPr lang="ja-JP" altLang="en-US"/>
              <a:t>受け取るブロックの情報は全チーム同じ</a:t>
            </a:r>
            <a:endParaRPr lang="en-US" altLang="ja-JP" dirty="0"/>
          </a:p>
          <a:p>
            <a:pPr lvl="1"/>
            <a:r>
              <a:rPr kumimoji="1" lang="ja-JP" altLang="en-US"/>
              <a:t>最も</a:t>
            </a:r>
            <a:r>
              <a:rPr lang="ja-JP" altLang="en-US"/>
              <a:t>早く見つけた</a:t>
            </a:r>
            <a:r>
              <a:rPr kumimoji="1" lang="ja-JP" altLang="en-US"/>
              <a:t>チームの</a:t>
            </a:r>
            <a:r>
              <a:rPr lang="en-US" altLang="ja-JP" dirty="0"/>
              <a:t>n</a:t>
            </a:r>
            <a:r>
              <a:rPr kumimoji="1" lang="en-US" altLang="ja-JP" dirty="0"/>
              <a:t>once</a:t>
            </a:r>
            <a:r>
              <a:rPr kumimoji="1" lang="ja-JP" altLang="en-US"/>
              <a:t>を使ってブロックを生成</a:t>
            </a:r>
          </a:p>
        </p:txBody>
      </p:sp>
      <p:pic>
        <p:nvPicPr>
          <p:cNvPr id="13" name="図 12">
            <a:extLst>
              <a:ext uri="{FF2B5EF4-FFF2-40B4-BE49-F238E27FC236}">
                <a16:creationId xmlns:a16="http://schemas.microsoft.com/office/drawing/2014/main" id="{E517976B-4025-DC4A-864A-3D63ECE470AC}"/>
              </a:ext>
            </a:extLst>
          </p:cNvPr>
          <p:cNvPicPr>
            <a:picLocks noChangeAspect="1"/>
          </p:cNvPicPr>
          <p:nvPr/>
        </p:nvPicPr>
        <p:blipFill>
          <a:blip r:embed="rId2"/>
          <a:stretch>
            <a:fillRect/>
          </a:stretch>
        </p:blipFill>
        <p:spPr>
          <a:xfrm>
            <a:off x="999369" y="5949280"/>
            <a:ext cx="919698" cy="613132"/>
          </a:xfrm>
          <a:prstGeom prst="rect">
            <a:avLst/>
          </a:prstGeom>
        </p:spPr>
      </p:pic>
      <p:pic>
        <p:nvPicPr>
          <p:cNvPr id="14" name="図 13">
            <a:extLst>
              <a:ext uri="{FF2B5EF4-FFF2-40B4-BE49-F238E27FC236}">
                <a16:creationId xmlns:a16="http://schemas.microsoft.com/office/drawing/2014/main" id="{6522E302-9C02-2A47-BD97-A48F1637614B}"/>
              </a:ext>
            </a:extLst>
          </p:cNvPr>
          <p:cNvPicPr>
            <a:picLocks noChangeAspect="1"/>
          </p:cNvPicPr>
          <p:nvPr/>
        </p:nvPicPr>
        <p:blipFill>
          <a:blip r:embed="rId2"/>
          <a:stretch>
            <a:fillRect/>
          </a:stretch>
        </p:blipFill>
        <p:spPr>
          <a:xfrm>
            <a:off x="994599" y="5120124"/>
            <a:ext cx="919698" cy="613132"/>
          </a:xfrm>
          <a:prstGeom prst="rect">
            <a:avLst/>
          </a:prstGeom>
        </p:spPr>
      </p:pic>
      <p:pic>
        <p:nvPicPr>
          <p:cNvPr id="15" name="図 14">
            <a:extLst>
              <a:ext uri="{FF2B5EF4-FFF2-40B4-BE49-F238E27FC236}">
                <a16:creationId xmlns:a16="http://schemas.microsoft.com/office/drawing/2014/main" id="{48FE001F-21C4-294A-BD9A-A00C8DF5C4FC}"/>
              </a:ext>
            </a:extLst>
          </p:cNvPr>
          <p:cNvPicPr>
            <a:picLocks noChangeAspect="1"/>
          </p:cNvPicPr>
          <p:nvPr/>
        </p:nvPicPr>
        <p:blipFill>
          <a:blip r:embed="rId2"/>
          <a:stretch>
            <a:fillRect/>
          </a:stretch>
        </p:blipFill>
        <p:spPr>
          <a:xfrm>
            <a:off x="994599" y="4334438"/>
            <a:ext cx="919698" cy="613132"/>
          </a:xfrm>
          <a:prstGeom prst="rect">
            <a:avLst/>
          </a:prstGeom>
        </p:spPr>
      </p:pic>
      <p:pic>
        <p:nvPicPr>
          <p:cNvPr id="16" name="図 15">
            <a:extLst>
              <a:ext uri="{FF2B5EF4-FFF2-40B4-BE49-F238E27FC236}">
                <a16:creationId xmlns:a16="http://schemas.microsoft.com/office/drawing/2014/main" id="{2A404102-F00F-874C-8124-D127B0CC7793}"/>
              </a:ext>
            </a:extLst>
          </p:cNvPr>
          <p:cNvPicPr>
            <a:picLocks noChangeAspect="1"/>
          </p:cNvPicPr>
          <p:nvPr/>
        </p:nvPicPr>
        <p:blipFill>
          <a:blip r:embed="rId3"/>
          <a:stretch>
            <a:fillRect/>
          </a:stretch>
        </p:blipFill>
        <p:spPr>
          <a:xfrm>
            <a:off x="827584" y="3356992"/>
            <a:ext cx="1253728" cy="940296"/>
          </a:xfrm>
          <a:prstGeom prst="rect">
            <a:avLst/>
          </a:prstGeom>
        </p:spPr>
      </p:pic>
      <p:cxnSp>
        <p:nvCxnSpPr>
          <p:cNvPr id="19" name="直線コネクタ 18">
            <a:extLst>
              <a:ext uri="{FF2B5EF4-FFF2-40B4-BE49-F238E27FC236}">
                <a16:creationId xmlns:a16="http://schemas.microsoft.com/office/drawing/2014/main" id="{E1AA522E-C336-BE43-A9E6-A4DBD96D9BF3}"/>
              </a:ext>
            </a:extLst>
          </p:cNvPr>
          <p:cNvCxnSpPr>
            <a:cxnSpLocks/>
          </p:cNvCxnSpPr>
          <p:nvPr/>
        </p:nvCxnSpPr>
        <p:spPr>
          <a:xfrm flipV="1">
            <a:off x="2123728" y="3356992"/>
            <a:ext cx="0" cy="3240000"/>
          </a:xfrm>
          <a:prstGeom prst="line">
            <a:avLst/>
          </a:prstGeom>
          <a:ln w="28575"/>
        </p:spPr>
        <p:style>
          <a:lnRef idx="1">
            <a:schemeClr val="dk1"/>
          </a:lnRef>
          <a:fillRef idx="0">
            <a:schemeClr val="dk1"/>
          </a:fillRef>
          <a:effectRef idx="0">
            <a:schemeClr val="dk1"/>
          </a:effectRef>
          <a:fontRef idx="minor">
            <a:schemeClr val="tx1"/>
          </a:fontRef>
        </p:style>
      </p:cxnSp>
      <p:sp>
        <p:nvSpPr>
          <p:cNvPr id="20" name="テキスト ボックス 19">
            <a:extLst>
              <a:ext uri="{FF2B5EF4-FFF2-40B4-BE49-F238E27FC236}">
                <a16:creationId xmlns:a16="http://schemas.microsoft.com/office/drawing/2014/main" id="{ED6851FF-D3E2-ED4A-87D7-53632773657B}"/>
              </a:ext>
            </a:extLst>
          </p:cNvPr>
          <p:cNvSpPr txBox="1"/>
          <p:nvPr/>
        </p:nvSpPr>
        <p:spPr>
          <a:xfrm>
            <a:off x="539318" y="5085184"/>
            <a:ext cx="377130" cy="523220"/>
          </a:xfrm>
          <a:prstGeom prst="rect">
            <a:avLst/>
          </a:prstGeom>
          <a:noFill/>
        </p:spPr>
        <p:txBody>
          <a:bodyPr wrap="square" rtlCol="0">
            <a:spAutoFit/>
          </a:bodyPr>
          <a:lstStyle/>
          <a:p>
            <a:r>
              <a:rPr kumimoji="1" lang="en-US" altLang="ja-JP" sz="2800" dirty="0"/>
              <a:t>B</a:t>
            </a:r>
            <a:endParaRPr kumimoji="1" lang="ja-JP" altLang="en-US" sz="2800"/>
          </a:p>
        </p:txBody>
      </p:sp>
      <p:sp>
        <p:nvSpPr>
          <p:cNvPr id="23" name="テキスト ボックス 22">
            <a:extLst>
              <a:ext uri="{FF2B5EF4-FFF2-40B4-BE49-F238E27FC236}">
                <a16:creationId xmlns:a16="http://schemas.microsoft.com/office/drawing/2014/main" id="{A9A95273-3D7E-364E-A9CA-4515A48C6FCE}"/>
              </a:ext>
            </a:extLst>
          </p:cNvPr>
          <p:cNvSpPr txBox="1"/>
          <p:nvPr/>
        </p:nvSpPr>
        <p:spPr>
          <a:xfrm>
            <a:off x="539318" y="4365104"/>
            <a:ext cx="377130" cy="523220"/>
          </a:xfrm>
          <a:prstGeom prst="rect">
            <a:avLst/>
          </a:prstGeom>
          <a:noFill/>
        </p:spPr>
        <p:txBody>
          <a:bodyPr wrap="square" rtlCol="0">
            <a:spAutoFit/>
          </a:bodyPr>
          <a:lstStyle/>
          <a:p>
            <a:r>
              <a:rPr kumimoji="1" lang="en-US" altLang="ja-JP" sz="2800" dirty="0"/>
              <a:t>A</a:t>
            </a:r>
            <a:endParaRPr kumimoji="1" lang="ja-JP" altLang="en-US" sz="2800"/>
          </a:p>
        </p:txBody>
      </p:sp>
      <p:sp>
        <p:nvSpPr>
          <p:cNvPr id="24" name="テキスト ボックス 23">
            <a:extLst>
              <a:ext uri="{FF2B5EF4-FFF2-40B4-BE49-F238E27FC236}">
                <a16:creationId xmlns:a16="http://schemas.microsoft.com/office/drawing/2014/main" id="{0D0BE6A4-DD6C-6E45-8517-472F2BE1D4C2}"/>
              </a:ext>
            </a:extLst>
          </p:cNvPr>
          <p:cNvSpPr txBox="1"/>
          <p:nvPr/>
        </p:nvSpPr>
        <p:spPr>
          <a:xfrm>
            <a:off x="539318" y="5930116"/>
            <a:ext cx="377130" cy="523220"/>
          </a:xfrm>
          <a:prstGeom prst="rect">
            <a:avLst/>
          </a:prstGeom>
          <a:noFill/>
        </p:spPr>
        <p:txBody>
          <a:bodyPr wrap="square" rtlCol="0">
            <a:spAutoFit/>
          </a:bodyPr>
          <a:lstStyle/>
          <a:p>
            <a:r>
              <a:rPr kumimoji="1" lang="en-US" altLang="ja-JP" sz="2800" dirty="0"/>
              <a:t>C</a:t>
            </a:r>
            <a:endParaRPr kumimoji="1" lang="ja-JP" altLang="en-US" sz="2800"/>
          </a:p>
        </p:txBody>
      </p:sp>
      <p:sp>
        <p:nvSpPr>
          <p:cNvPr id="25" name="テキスト ボックス 24">
            <a:extLst>
              <a:ext uri="{FF2B5EF4-FFF2-40B4-BE49-F238E27FC236}">
                <a16:creationId xmlns:a16="http://schemas.microsoft.com/office/drawing/2014/main" id="{3E39179F-F7AC-D042-A6C9-FF7287D7F231}"/>
              </a:ext>
            </a:extLst>
          </p:cNvPr>
          <p:cNvSpPr txBox="1"/>
          <p:nvPr/>
        </p:nvSpPr>
        <p:spPr>
          <a:xfrm>
            <a:off x="31504" y="3635843"/>
            <a:ext cx="1084112" cy="400110"/>
          </a:xfrm>
          <a:prstGeom prst="rect">
            <a:avLst/>
          </a:prstGeom>
          <a:noFill/>
        </p:spPr>
        <p:txBody>
          <a:bodyPr wrap="square" rtlCol="0">
            <a:spAutoFit/>
          </a:bodyPr>
          <a:lstStyle/>
          <a:p>
            <a:r>
              <a:rPr kumimoji="1" lang="en-US" altLang="ja-JP" sz="2000" dirty="0"/>
              <a:t>Server</a:t>
            </a:r>
            <a:endParaRPr kumimoji="1" lang="ja-JP" altLang="en-US" sz="2000"/>
          </a:p>
        </p:txBody>
      </p:sp>
      <p:sp>
        <p:nvSpPr>
          <p:cNvPr id="27" name="角丸四角形 26">
            <a:extLst>
              <a:ext uri="{FF2B5EF4-FFF2-40B4-BE49-F238E27FC236}">
                <a16:creationId xmlns:a16="http://schemas.microsoft.com/office/drawing/2014/main" id="{EC772EF4-117F-644F-9D01-4151E4050CCE}"/>
              </a:ext>
            </a:extLst>
          </p:cNvPr>
          <p:cNvSpPr/>
          <p:nvPr/>
        </p:nvSpPr>
        <p:spPr>
          <a:xfrm>
            <a:off x="2437427" y="4386178"/>
            <a:ext cx="1306425" cy="502146"/>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ja-JP" altLang="en-US" sz="1600"/>
              <a:t>マイニング</a:t>
            </a:r>
          </a:p>
        </p:txBody>
      </p:sp>
      <p:sp>
        <p:nvSpPr>
          <p:cNvPr id="31" name="角丸四角形 30">
            <a:extLst>
              <a:ext uri="{FF2B5EF4-FFF2-40B4-BE49-F238E27FC236}">
                <a16:creationId xmlns:a16="http://schemas.microsoft.com/office/drawing/2014/main" id="{24416DF3-8EC3-5648-85EA-96568F5EDA54}"/>
              </a:ext>
            </a:extLst>
          </p:cNvPr>
          <p:cNvSpPr/>
          <p:nvPr/>
        </p:nvSpPr>
        <p:spPr>
          <a:xfrm>
            <a:off x="2197427" y="3533807"/>
            <a:ext cx="4757193" cy="502146"/>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ja-JP" altLang="en-US"/>
              <a:t>各チームの時間計測</a:t>
            </a:r>
          </a:p>
        </p:txBody>
      </p:sp>
      <p:sp>
        <p:nvSpPr>
          <p:cNvPr id="34" name="角丸四角形 33">
            <a:extLst>
              <a:ext uri="{FF2B5EF4-FFF2-40B4-BE49-F238E27FC236}">
                <a16:creationId xmlns:a16="http://schemas.microsoft.com/office/drawing/2014/main" id="{582C62BD-34B1-1441-9350-43FB1AE4DC60}"/>
              </a:ext>
            </a:extLst>
          </p:cNvPr>
          <p:cNvSpPr/>
          <p:nvPr/>
        </p:nvSpPr>
        <p:spPr>
          <a:xfrm>
            <a:off x="7308304" y="3533807"/>
            <a:ext cx="1656184" cy="502146"/>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ja-JP" altLang="en-US"/>
              <a:t>ブロック生成</a:t>
            </a:r>
          </a:p>
        </p:txBody>
      </p:sp>
      <p:sp>
        <p:nvSpPr>
          <p:cNvPr id="35" name="角丸四角形 34">
            <a:extLst>
              <a:ext uri="{FF2B5EF4-FFF2-40B4-BE49-F238E27FC236}">
                <a16:creationId xmlns:a16="http://schemas.microsoft.com/office/drawing/2014/main" id="{F53789AF-00D2-564C-A27F-335E80BD4AE6}"/>
              </a:ext>
            </a:extLst>
          </p:cNvPr>
          <p:cNvSpPr/>
          <p:nvPr/>
        </p:nvSpPr>
        <p:spPr>
          <a:xfrm>
            <a:off x="3941744" y="5079201"/>
            <a:ext cx="1306425" cy="502146"/>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ja-JP" altLang="en-US" sz="1600"/>
              <a:t>マイニング</a:t>
            </a:r>
          </a:p>
        </p:txBody>
      </p:sp>
      <p:sp>
        <p:nvSpPr>
          <p:cNvPr id="36" name="角丸四角形 35">
            <a:extLst>
              <a:ext uri="{FF2B5EF4-FFF2-40B4-BE49-F238E27FC236}">
                <a16:creationId xmlns:a16="http://schemas.microsoft.com/office/drawing/2014/main" id="{6B993EA8-36DA-3542-B9ED-C8B1B3C62F5F}"/>
              </a:ext>
            </a:extLst>
          </p:cNvPr>
          <p:cNvSpPr/>
          <p:nvPr/>
        </p:nvSpPr>
        <p:spPr>
          <a:xfrm>
            <a:off x="5436096" y="5930116"/>
            <a:ext cx="1306425" cy="502146"/>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ja-JP" altLang="en-US" sz="1600"/>
              <a:t>マイニング</a:t>
            </a:r>
          </a:p>
        </p:txBody>
      </p:sp>
      <p:cxnSp>
        <p:nvCxnSpPr>
          <p:cNvPr id="37" name="直線矢印コネクタ 36">
            <a:extLst>
              <a:ext uri="{FF2B5EF4-FFF2-40B4-BE49-F238E27FC236}">
                <a16:creationId xmlns:a16="http://schemas.microsoft.com/office/drawing/2014/main" id="{30D6FF1C-4EC5-A941-A3C0-20AE26216322}"/>
              </a:ext>
            </a:extLst>
          </p:cNvPr>
          <p:cNvCxnSpPr>
            <a:cxnSpLocks/>
          </p:cNvCxnSpPr>
          <p:nvPr/>
        </p:nvCxnSpPr>
        <p:spPr>
          <a:xfrm>
            <a:off x="2437427" y="4035953"/>
            <a:ext cx="0" cy="47316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39" name="直線矢印コネクタ 38">
            <a:extLst>
              <a:ext uri="{FF2B5EF4-FFF2-40B4-BE49-F238E27FC236}">
                <a16:creationId xmlns:a16="http://schemas.microsoft.com/office/drawing/2014/main" id="{6F6F82A9-5C94-A645-AB7F-DAFA22993BB7}"/>
              </a:ext>
            </a:extLst>
          </p:cNvPr>
          <p:cNvCxnSpPr>
            <a:cxnSpLocks/>
          </p:cNvCxnSpPr>
          <p:nvPr/>
        </p:nvCxnSpPr>
        <p:spPr>
          <a:xfrm flipV="1">
            <a:off x="3743852" y="4035954"/>
            <a:ext cx="0" cy="473166"/>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46" name="直線矢印コネクタ 45">
            <a:extLst>
              <a:ext uri="{FF2B5EF4-FFF2-40B4-BE49-F238E27FC236}">
                <a16:creationId xmlns:a16="http://schemas.microsoft.com/office/drawing/2014/main" id="{B0BD0B70-3A8D-2D49-95BC-A9A8DE7B344A}"/>
              </a:ext>
            </a:extLst>
          </p:cNvPr>
          <p:cNvCxnSpPr>
            <a:cxnSpLocks/>
          </p:cNvCxnSpPr>
          <p:nvPr/>
        </p:nvCxnSpPr>
        <p:spPr>
          <a:xfrm>
            <a:off x="3941744" y="4035953"/>
            <a:ext cx="0" cy="108417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52" name="直線矢印コネクタ 51">
            <a:extLst>
              <a:ext uri="{FF2B5EF4-FFF2-40B4-BE49-F238E27FC236}">
                <a16:creationId xmlns:a16="http://schemas.microsoft.com/office/drawing/2014/main" id="{61063F4F-1FAA-0846-804D-081617C7A061}"/>
              </a:ext>
            </a:extLst>
          </p:cNvPr>
          <p:cNvCxnSpPr>
            <a:cxnSpLocks/>
          </p:cNvCxnSpPr>
          <p:nvPr/>
        </p:nvCxnSpPr>
        <p:spPr>
          <a:xfrm flipH="1" flipV="1">
            <a:off x="5248169" y="4035953"/>
            <a:ext cx="1" cy="108417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55" name="直線矢印コネクタ 54">
            <a:extLst>
              <a:ext uri="{FF2B5EF4-FFF2-40B4-BE49-F238E27FC236}">
                <a16:creationId xmlns:a16="http://schemas.microsoft.com/office/drawing/2014/main" id="{89266889-0E69-0C46-B732-0B2D1A3CDEAE}"/>
              </a:ext>
            </a:extLst>
          </p:cNvPr>
          <p:cNvCxnSpPr>
            <a:cxnSpLocks/>
          </p:cNvCxnSpPr>
          <p:nvPr/>
        </p:nvCxnSpPr>
        <p:spPr>
          <a:xfrm>
            <a:off x="5436096" y="4035953"/>
            <a:ext cx="0" cy="1995788"/>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57" name="直線矢印コネクタ 56">
            <a:extLst>
              <a:ext uri="{FF2B5EF4-FFF2-40B4-BE49-F238E27FC236}">
                <a16:creationId xmlns:a16="http://schemas.microsoft.com/office/drawing/2014/main" id="{41FA3F23-20A4-1244-B541-71A829479D60}"/>
              </a:ext>
            </a:extLst>
          </p:cNvPr>
          <p:cNvCxnSpPr>
            <a:cxnSpLocks/>
          </p:cNvCxnSpPr>
          <p:nvPr/>
        </p:nvCxnSpPr>
        <p:spPr>
          <a:xfrm flipH="1" flipV="1">
            <a:off x="6742522" y="4035954"/>
            <a:ext cx="9963" cy="199578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62" name="直線矢印コネクタ 61">
            <a:extLst>
              <a:ext uri="{FF2B5EF4-FFF2-40B4-BE49-F238E27FC236}">
                <a16:creationId xmlns:a16="http://schemas.microsoft.com/office/drawing/2014/main" id="{7D46C1E0-F7CF-6E4C-B7F0-532FF7B52A5E}"/>
              </a:ext>
            </a:extLst>
          </p:cNvPr>
          <p:cNvCxnSpPr>
            <a:cxnSpLocks/>
          </p:cNvCxnSpPr>
          <p:nvPr/>
        </p:nvCxnSpPr>
        <p:spPr>
          <a:xfrm>
            <a:off x="1914297" y="6741368"/>
            <a:ext cx="6978183"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590836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46D5160-B2D6-47D6-8EF7-6757E0F09F8C}"/>
              </a:ext>
            </a:extLst>
          </p:cNvPr>
          <p:cNvSpPr>
            <a:spLocks noGrp="1"/>
          </p:cNvSpPr>
          <p:nvPr>
            <p:ph type="title"/>
          </p:nvPr>
        </p:nvSpPr>
        <p:spPr/>
        <p:txBody>
          <a:bodyPr/>
          <a:lstStyle/>
          <a:p>
            <a:r>
              <a:rPr kumimoji="1" lang="ja-JP" altLang="en-US" dirty="0"/>
              <a:t>競技形式</a:t>
            </a:r>
          </a:p>
        </p:txBody>
      </p:sp>
      <p:sp>
        <p:nvSpPr>
          <p:cNvPr id="3" name="コンテンツ プレースホルダー 2">
            <a:extLst>
              <a:ext uri="{FF2B5EF4-FFF2-40B4-BE49-F238E27FC236}">
                <a16:creationId xmlns:a16="http://schemas.microsoft.com/office/drawing/2014/main" id="{FC77EAA6-8D00-4211-BC46-91FCB066F0CD}"/>
              </a:ext>
            </a:extLst>
          </p:cNvPr>
          <p:cNvSpPr>
            <a:spLocks noGrp="1"/>
          </p:cNvSpPr>
          <p:nvPr>
            <p:ph idx="1"/>
          </p:nvPr>
        </p:nvSpPr>
        <p:spPr>
          <a:xfrm>
            <a:off x="628650" y="1825625"/>
            <a:ext cx="7886700" cy="4592930"/>
          </a:xfrm>
        </p:spPr>
        <p:txBody>
          <a:bodyPr>
            <a:normAutofit/>
          </a:bodyPr>
          <a:lstStyle/>
          <a:p>
            <a:r>
              <a:rPr kumimoji="1" lang="en-US" altLang="ja-JP" dirty="0"/>
              <a:t>Server</a:t>
            </a:r>
          </a:p>
          <a:p>
            <a:pPr lvl="1"/>
            <a:r>
              <a:rPr kumimoji="1" lang="ja-JP" altLang="en-US" dirty="0"/>
              <a:t>各チームの結果を管理</a:t>
            </a:r>
            <a:endParaRPr kumimoji="1" lang="en-US" altLang="ja-JP" dirty="0"/>
          </a:p>
          <a:p>
            <a:pPr lvl="2"/>
            <a:r>
              <a:rPr lang="ja-JP" altLang="en-US" dirty="0"/>
              <a:t>計算に必要なデータを各</a:t>
            </a:r>
            <a:r>
              <a:rPr lang="en-US" altLang="ja-JP" dirty="0"/>
              <a:t>client</a:t>
            </a:r>
            <a:r>
              <a:rPr lang="ja-JP" altLang="en-US" dirty="0"/>
              <a:t>に送信</a:t>
            </a:r>
            <a:endParaRPr lang="en-US" altLang="ja-JP" dirty="0"/>
          </a:p>
          <a:p>
            <a:pPr lvl="2"/>
            <a:r>
              <a:rPr kumimoji="1" lang="ja-JP" altLang="en-US" dirty="0"/>
              <a:t>一定時間後に</a:t>
            </a:r>
            <a:r>
              <a:rPr kumimoji="1" lang="en-US" altLang="ja-JP" dirty="0"/>
              <a:t>Client</a:t>
            </a:r>
            <a:r>
              <a:rPr kumimoji="1" lang="ja-JP" altLang="en-US" dirty="0"/>
              <a:t>から</a:t>
            </a:r>
            <a:r>
              <a:rPr kumimoji="1" lang="en-US" altLang="ja-JP" dirty="0"/>
              <a:t>nonce</a:t>
            </a:r>
            <a:r>
              <a:rPr kumimoji="1" lang="ja-JP" altLang="en-US" dirty="0"/>
              <a:t>値を受信</a:t>
            </a:r>
            <a:endParaRPr kumimoji="1" lang="en-US" altLang="ja-JP" dirty="0"/>
          </a:p>
          <a:p>
            <a:pPr lvl="2"/>
            <a:r>
              <a:rPr lang="en-US" altLang="ja-JP" dirty="0"/>
              <a:t>nonce</a:t>
            </a:r>
            <a:r>
              <a:rPr lang="ja-JP" altLang="en-US" dirty="0"/>
              <a:t>値からハッシュ値を求めて条件を満たしているかを判定</a:t>
            </a:r>
            <a:endParaRPr lang="en-US" altLang="ja-JP" dirty="0"/>
          </a:p>
          <a:p>
            <a:endParaRPr kumimoji="1" lang="en-US" altLang="ja-JP" dirty="0"/>
          </a:p>
          <a:p>
            <a:r>
              <a:rPr kumimoji="1" lang="en-US" altLang="ja-JP" dirty="0"/>
              <a:t>Client</a:t>
            </a:r>
          </a:p>
          <a:p>
            <a:pPr lvl="1"/>
            <a:r>
              <a:rPr lang="en-US" altLang="ja-JP" dirty="0"/>
              <a:t>n</a:t>
            </a:r>
            <a:r>
              <a:rPr kumimoji="1" lang="en-US" altLang="ja-JP" dirty="0"/>
              <a:t>once</a:t>
            </a:r>
            <a:r>
              <a:rPr kumimoji="1" lang="ja-JP" altLang="en-US" dirty="0"/>
              <a:t>値の計算</a:t>
            </a:r>
            <a:endParaRPr kumimoji="1" lang="en-US" altLang="ja-JP" dirty="0"/>
          </a:p>
          <a:p>
            <a:pPr lvl="2"/>
            <a:r>
              <a:rPr kumimoji="1" lang="ja-JP" altLang="en-US" dirty="0"/>
              <a:t>サーバから受け取ったデータをもとに条件を満たすハッシュ値を得られる</a:t>
            </a:r>
            <a:r>
              <a:rPr kumimoji="1" lang="en-US" altLang="ja-JP" dirty="0"/>
              <a:t>nonce</a:t>
            </a:r>
            <a:r>
              <a:rPr kumimoji="1" lang="ja-JP" altLang="en-US" dirty="0"/>
              <a:t>値を求める</a:t>
            </a:r>
            <a:endParaRPr kumimoji="1" lang="en-US" altLang="ja-JP" dirty="0"/>
          </a:p>
          <a:p>
            <a:pPr lvl="2"/>
            <a:r>
              <a:rPr kumimoji="1" lang="ja-JP" altLang="en-US" dirty="0"/>
              <a:t>結果を</a:t>
            </a:r>
            <a:r>
              <a:rPr kumimoji="1" lang="en-US" altLang="ja-JP" dirty="0"/>
              <a:t>Server</a:t>
            </a:r>
            <a:r>
              <a:rPr kumimoji="1" lang="ja-JP" altLang="en-US" dirty="0"/>
              <a:t>側に送信</a:t>
            </a:r>
            <a:endParaRPr kumimoji="1" lang="en-US" altLang="ja-JP" dirty="0"/>
          </a:p>
        </p:txBody>
      </p:sp>
    </p:spTree>
    <p:extLst>
      <p:ext uri="{BB962C8B-B14F-4D97-AF65-F5344CB8AC3E}">
        <p14:creationId xmlns:p14="http://schemas.microsoft.com/office/powerpoint/2010/main" val="9735486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DC030A4-B6F9-462F-AAC4-2CA1DC2EB549}"/>
              </a:ext>
            </a:extLst>
          </p:cNvPr>
          <p:cNvSpPr>
            <a:spLocks noGrp="1"/>
          </p:cNvSpPr>
          <p:nvPr>
            <p:ph type="title"/>
          </p:nvPr>
        </p:nvSpPr>
        <p:spPr/>
        <p:txBody>
          <a:bodyPr/>
          <a:lstStyle/>
          <a:p>
            <a:r>
              <a:rPr kumimoji="1" lang="ja-JP" altLang="en-US" dirty="0"/>
              <a:t>プログラム</a:t>
            </a:r>
          </a:p>
        </p:txBody>
      </p:sp>
      <p:sp>
        <p:nvSpPr>
          <p:cNvPr id="3" name="コンテンツ プレースホルダー 2">
            <a:extLst>
              <a:ext uri="{FF2B5EF4-FFF2-40B4-BE49-F238E27FC236}">
                <a16:creationId xmlns:a16="http://schemas.microsoft.com/office/drawing/2014/main" id="{8ECF1341-4994-4436-A838-8DA24141C69E}"/>
              </a:ext>
            </a:extLst>
          </p:cNvPr>
          <p:cNvSpPr>
            <a:spLocks noGrp="1"/>
          </p:cNvSpPr>
          <p:nvPr>
            <p:ph idx="1"/>
          </p:nvPr>
        </p:nvSpPr>
        <p:spPr/>
        <p:txBody>
          <a:bodyPr/>
          <a:lstStyle/>
          <a:p>
            <a:r>
              <a:rPr kumimoji="1" lang="en-US" altLang="ja-JP" dirty="0"/>
              <a:t>Server</a:t>
            </a:r>
          </a:p>
          <a:p>
            <a:pPr lvl="1"/>
            <a:r>
              <a:rPr kumimoji="1" lang="ja-JP" altLang="en-US" dirty="0"/>
              <a:t>運営側が用意（ソースコード含めて配布）</a:t>
            </a:r>
            <a:endParaRPr kumimoji="1" lang="en-US" altLang="ja-JP" dirty="0"/>
          </a:p>
          <a:p>
            <a:pPr lvl="1"/>
            <a:endParaRPr lang="en-US" altLang="ja-JP" dirty="0"/>
          </a:p>
          <a:p>
            <a:r>
              <a:rPr kumimoji="1" lang="en-US" altLang="ja-JP" dirty="0"/>
              <a:t>Client</a:t>
            </a:r>
          </a:p>
          <a:p>
            <a:pPr lvl="1"/>
            <a:r>
              <a:rPr lang="ja-JP" altLang="en-US" dirty="0"/>
              <a:t>各チームで開発</a:t>
            </a:r>
            <a:endParaRPr lang="en-US" altLang="ja-JP" dirty="0"/>
          </a:p>
          <a:p>
            <a:pPr lvl="2"/>
            <a:r>
              <a:rPr kumimoji="1" lang="ja-JP" altLang="en-US" dirty="0"/>
              <a:t>ソケット通信</a:t>
            </a:r>
            <a:endParaRPr kumimoji="1" lang="en-US" altLang="ja-JP" dirty="0"/>
          </a:p>
          <a:p>
            <a:pPr lvl="2"/>
            <a:r>
              <a:rPr lang="en-US" altLang="ja-JP" dirty="0"/>
              <a:t>Nonce</a:t>
            </a:r>
            <a:r>
              <a:rPr lang="ja-JP" altLang="en-US" dirty="0"/>
              <a:t>値を求める</a:t>
            </a:r>
            <a:endParaRPr kumimoji="1" lang="en-US" altLang="ja-JP" dirty="0"/>
          </a:p>
          <a:p>
            <a:pPr lvl="2"/>
            <a:r>
              <a:rPr kumimoji="1" lang="en-US" altLang="ja-JP" dirty="0"/>
              <a:t>…</a:t>
            </a:r>
            <a:endParaRPr kumimoji="1" lang="ja-JP" altLang="en-US" dirty="0"/>
          </a:p>
        </p:txBody>
      </p:sp>
    </p:spTree>
    <p:extLst>
      <p:ext uri="{BB962C8B-B14F-4D97-AF65-F5344CB8AC3E}">
        <p14:creationId xmlns:p14="http://schemas.microsoft.com/office/powerpoint/2010/main" val="9000792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6F26F5-E0F3-472E-9F30-D4642AD3DF27}"/>
              </a:ext>
            </a:extLst>
          </p:cNvPr>
          <p:cNvSpPr>
            <a:spLocks noGrp="1"/>
          </p:cNvSpPr>
          <p:nvPr>
            <p:ph type="title"/>
          </p:nvPr>
        </p:nvSpPr>
        <p:spPr/>
        <p:txBody>
          <a:bodyPr/>
          <a:lstStyle/>
          <a:p>
            <a:r>
              <a:rPr kumimoji="1" lang="en-US" altLang="ja-JP" dirty="0"/>
              <a:t>Server</a:t>
            </a:r>
            <a:endParaRPr kumimoji="1" lang="ja-JP" altLang="en-US" dirty="0"/>
          </a:p>
        </p:txBody>
      </p:sp>
      <p:sp>
        <p:nvSpPr>
          <p:cNvPr id="3" name="コンテンツ プレースホルダー 2">
            <a:extLst>
              <a:ext uri="{FF2B5EF4-FFF2-40B4-BE49-F238E27FC236}">
                <a16:creationId xmlns:a16="http://schemas.microsoft.com/office/drawing/2014/main" id="{E873A735-623E-4C6E-8A85-55C27F3D884E}"/>
              </a:ext>
            </a:extLst>
          </p:cNvPr>
          <p:cNvSpPr>
            <a:spLocks noGrp="1"/>
          </p:cNvSpPr>
          <p:nvPr>
            <p:ph idx="1"/>
          </p:nvPr>
        </p:nvSpPr>
        <p:spPr>
          <a:xfrm>
            <a:off x="628650" y="1825625"/>
            <a:ext cx="7886700" cy="4930282"/>
          </a:xfrm>
        </p:spPr>
        <p:txBody>
          <a:bodyPr>
            <a:normAutofit fontScale="92500" lnSpcReduction="10000"/>
          </a:bodyPr>
          <a:lstStyle/>
          <a:p>
            <a:r>
              <a:rPr lang="ja-JP" altLang="en-US" dirty="0"/>
              <a:t>運営側が用意</a:t>
            </a:r>
            <a:endParaRPr lang="en-US" altLang="ja-JP" dirty="0"/>
          </a:p>
          <a:p>
            <a:pPr lvl="1"/>
            <a:r>
              <a:rPr lang="ja-JP" altLang="en-US" dirty="0"/>
              <a:t>ハッシュ値の生成に必要なデータの送信</a:t>
            </a:r>
            <a:endParaRPr lang="en-US" altLang="ja-JP" dirty="0"/>
          </a:p>
          <a:p>
            <a:pPr lvl="1"/>
            <a:r>
              <a:rPr lang="ja-JP" altLang="en-US" dirty="0"/>
              <a:t>一定時間後に</a:t>
            </a:r>
            <a:r>
              <a:rPr lang="en-US" altLang="ja-JP" dirty="0"/>
              <a:t>Client</a:t>
            </a:r>
            <a:r>
              <a:rPr lang="ja-JP" altLang="en-US"/>
              <a:t>から</a:t>
            </a:r>
            <a:r>
              <a:rPr lang="en-US" altLang="ja-JP" dirty="0"/>
              <a:t>nonce</a:t>
            </a:r>
            <a:r>
              <a:rPr lang="ja-JP" altLang="en-US" dirty="0"/>
              <a:t>値を受信</a:t>
            </a:r>
            <a:endParaRPr lang="en-US" altLang="ja-JP" dirty="0"/>
          </a:p>
          <a:p>
            <a:pPr lvl="1"/>
            <a:r>
              <a:rPr lang="en-US" altLang="ja-JP" dirty="0"/>
              <a:t>nonce</a:t>
            </a:r>
            <a:r>
              <a:rPr lang="ja-JP" altLang="en-US" dirty="0"/>
              <a:t>値からハッシュ値を求めて条件を満たしているかを判定</a:t>
            </a:r>
            <a:endParaRPr lang="en-US" altLang="ja-JP" dirty="0"/>
          </a:p>
          <a:p>
            <a:pPr marL="0" indent="0">
              <a:buNone/>
            </a:pPr>
            <a:r>
              <a:rPr lang="ja-JP" altLang="en-US" dirty="0"/>
              <a:t>通信関係</a:t>
            </a:r>
            <a:r>
              <a:rPr lang="en-US" altLang="ja-JP" dirty="0">
                <a:sym typeface="Wingdings" panose="05000000000000000000" pitchFamily="2" charset="2"/>
              </a:rPr>
              <a:t>(</a:t>
            </a:r>
            <a:r>
              <a:rPr lang="en-US" altLang="ja-JP" dirty="0" err="1">
                <a:sym typeface="Wingdings" panose="05000000000000000000" pitchFamily="2" charset="2"/>
              </a:rPr>
              <a:t>tcp</a:t>
            </a:r>
            <a:r>
              <a:rPr lang="ja-JP" altLang="en-US" dirty="0">
                <a:sym typeface="Wingdings" panose="05000000000000000000" pitchFamily="2" charset="2"/>
              </a:rPr>
              <a:t>ソケットプログラミング</a:t>
            </a:r>
            <a:r>
              <a:rPr lang="en-US" altLang="ja-JP" dirty="0">
                <a:sym typeface="Wingdings" panose="05000000000000000000" pitchFamily="2" charset="2"/>
              </a:rPr>
              <a:t>)</a:t>
            </a:r>
          </a:p>
          <a:p>
            <a:pPr marL="0" indent="0">
              <a:buNone/>
            </a:pPr>
            <a:r>
              <a:rPr lang="en-US" altLang="ja-JP" dirty="0">
                <a:sym typeface="Wingdings" panose="05000000000000000000" pitchFamily="2" charset="2"/>
              </a:rPr>
              <a:t>IP</a:t>
            </a:r>
          </a:p>
          <a:p>
            <a:pPr marL="0" indent="0">
              <a:buNone/>
            </a:pPr>
            <a:r>
              <a:rPr lang="en-US" altLang="ja-JP" dirty="0">
                <a:sym typeface="Wingdings" panose="05000000000000000000" pitchFamily="2" charset="2"/>
              </a:rPr>
              <a:t>	Client: 160.12.172.XXX </a:t>
            </a:r>
          </a:p>
          <a:p>
            <a:pPr marL="0" indent="0">
              <a:buNone/>
            </a:pPr>
            <a:r>
              <a:rPr lang="en-US" altLang="ja-JP" dirty="0">
                <a:sym typeface="Wingdings" panose="05000000000000000000" pitchFamily="2" charset="2"/>
              </a:rPr>
              <a:t>		 (Team A 210, Team B 211, Team C 212)</a:t>
            </a:r>
          </a:p>
          <a:p>
            <a:pPr marL="0" indent="0">
              <a:buNone/>
            </a:pPr>
            <a:r>
              <a:rPr lang="en-US" altLang="ja-JP" dirty="0">
                <a:sym typeface="Wingdings" panose="05000000000000000000" pitchFamily="2" charset="2"/>
              </a:rPr>
              <a:t>	Server: 160.12.172.</a:t>
            </a:r>
          </a:p>
          <a:p>
            <a:pPr marL="0" indent="0">
              <a:buNone/>
            </a:pPr>
            <a:r>
              <a:rPr lang="en-US" altLang="ja-JP" dirty="0">
                <a:sym typeface="Wingdings" panose="05000000000000000000" pitchFamily="2" charset="2"/>
              </a:rPr>
              <a:t>Port</a:t>
            </a:r>
          </a:p>
          <a:p>
            <a:pPr marL="0" indent="0">
              <a:buNone/>
            </a:pPr>
            <a:r>
              <a:rPr lang="en-US" altLang="ja-JP" dirty="0">
                <a:sym typeface="Wingdings" panose="05000000000000000000" pitchFamily="2" charset="2"/>
              </a:rPr>
              <a:t>	</a:t>
            </a:r>
            <a:r>
              <a:rPr lang="ja-JP" altLang="en-US" dirty="0">
                <a:sym typeface="Wingdings" panose="05000000000000000000" pitchFamily="2" charset="2"/>
              </a:rPr>
              <a:t>当日指定</a:t>
            </a:r>
            <a:endParaRPr lang="en-US" altLang="ja-JP" dirty="0">
              <a:sym typeface="Wingdings" panose="05000000000000000000" pitchFamily="2" charset="2"/>
            </a:endParaRPr>
          </a:p>
          <a:p>
            <a:pPr marL="0" indent="0">
              <a:buNone/>
            </a:pPr>
            <a:endParaRPr lang="en-US" altLang="ja-JP" dirty="0">
              <a:sym typeface="Wingdings" panose="05000000000000000000" pitchFamily="2" charset="2"/>
            </a:endParaRPr>
          </a:p>
          <a:p>
            <a:pPr marL="0" indent="0">
              <a:buNone/>
            </a:pPr>
            <a:endParaRPr lang="en-US" altLang="ja-JP" dirty="0"/>
          </a:p>
        </p:txBody>
      </p:sp>
    </p:spTree>
    <p:extLst>
      <p:ext uri="{BB962C8B-B14F-4D97-AF65-F5344CB8AC3E}">
        <p14:creationId xmlns:p14="http://schemas.microsoft.com/office/powerpoint/2010/main" val="41935775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7856B5D-57C5-464A-B3FD-4E49EF7A0A10}"/>
              </a:ext>
            </a:extLst>
          </p:cNvPr>
          <p:cNvSpPr>
            <a:spLocks noGrp="1"/>
          </p:cNvSpPr>
          <p:nvPr>
            <p:ph type="title"/>
          </p:nvPr>
        </p:nvSpPr>
        <p:spPr/>
        <p:txBody>
          <a:bodyPr/>
          <a:lstStyle/>
          <a:p>
            <a:r>
              <a:rPr kumimoji="1" lang="en-US" altLang="ja-JP" dirty="0"/>
              <a:t>Client</a:t>
            </a:r>
            <a:endParaRPr kumimoji="1" lang="ja-JP" altLang="en-US" dirty="0"/>
          </a:p>
        </p:txBody>
      </p:sp>
      <p:sp>
        <p:nvSpPr>
          <p:cNvPr id="3" name="コンテンツ プレースホルダー 2">
            <a:extLst>
              <a:ext uri="{FF2B5EF4-FFF2-40B4-BE49-F238E27FC236}">
                <a16:creationId xmlns:a16="http://schemas.microsoft.com/office/drawing/2014/main" id="{55084C15-0D94-414F-9BC7-0050B696E375}"/>
              </a:ext>
            </a:extLst>
          </p:cNvPr>
          <p:cNvSpPr>
            <a:spLocks noGrp="1"/>
          </p:cNvSpPr>
          <p:nvPr>
            <p:ph idx="1"/>
          </p:nvPr>
        </p:nvSpPr>
        <p:spPr/>
        <p:txBody>
          <a:bodyPr>
            <a:normAutofit lnSpcReduction="10000"/>
          </a:bodyPr>
          <a:lstStyle/>
          <a:p>
            <a:r>
              <a:rPr kumimoji="1" lang="ja-JP" altLang="en-US" dirty="0"/>
              <a:t>各チームで開発</a:t>
            </a:r>
            <a:endParaRPr kumimoji="1" lang="en-US" altLang="ja-JP" dirty="0"/>
          </a:p>
          <a:p>
            <a:r>
              <a:rPr kumimoji="1" lang="ja-JP" altLang="en-US" dirty="0"/>
              <a:t>必要な機能</a:t>
            </a:r>
            <a:endParaRPr kumimoji="1" lang="en-US" altLang="ja-JP" dirty="0"/>
          </a:p>
          <a:p>
            <a:pPr lvl="1"/>
            <a:r>
              <a:rPr kumimoji="1" lang="en-US" altLang="ja-JP" dirty="0"/>
              <a:t>Ser</a:t>
            </a:r>
            <a:r>
              <a:rPr lang="en-US" altLang="ja-JP" dirty="0"/>
              <a:t>ver</a:t>
            </a:r>
            <a:r>
              <a:rPr lang="ja-JP" altLang="en-US" dirty="0"/>
              <a:t>との通信</a:t>
            </a:r>
            <a:endParaRPr lang="en-US" altLang="ja-JP" dirty="0"/>
          </a:p>
          <a:p>
            <a:pPr lvl="2"/>
            <a:r>
              <a:rPr kumimoji="1" lang="en-US" altLang="ja-JP" dirty="0" err="1"/>
              <a:t>Tcp</a:t>
            </a:r>
            <a:r>
              <a:rPr kumimoji="1" lang="ja-JP" altLang="en-US" dirty="0"/>
              <a:t>ソケットプログラミング</a:t>
            </a:r>
            <a:endParaRPr kumimoji="1" lang="en-US" altLang="ja-JP" dirty="0"/>
          </a:p>
          <a:p>
            <a:pPr lvl="2"/>
            <a:r>
              <a:rPr kumimoji="1" lang="en-US" altLang="ja-JP" dirty="0"/>
              <a:t>IP</a:t>
            </a:r>
            <a:r>
              <a:rPr kumimoji="1" lang="ja-JP" altLang="en-US" dirty="0"/>
              <a:t>と</a:t>
            </a:r>
            <a:r>
              <a:rPr lang="en-US" altLang="ja-JP" dirty="0"/>
              <a:t>Port</a:t>
            </a:r>
            <a:r>
              <a:rPr lang="ja-JP" altLang="en-US" dirty="0"/>
              <a:t>は実行時に指定可能にするようにする</a:t>
            </a:r>
            <a:endParaRPr lang="en-US" altLang="ja-JP" dirty="0"/>
          </a:p>
          <a:p>
            <a:pPr lvl="1"/>
            <a:r>
              <a:rPr lang="en-US" altLang="ja-JP" dirty="0"/>
              <a:t>n</a:t>
            </a:r>
            <a:r>
              <a:rPr kumimoji="1" lang="en-US" altLang="ja-JP" dirty="0"/>
              <a:t>once</a:t>
            </a:r>
            <a:r>
              <a:rPr kumimoji="1" lang="ja-JP" altLang="en-US" dirty="0"/>
              <a:t>値を求める</a:t>
            </a:r>
            <a:endParaRPr kumimoji="1" lang="en-US" altLang="ja-JP" dirty="0"/>
          </a:p>
          <a:p>
            <a:pPr lvl="2"/>
            <a:r>
              <a:rPr kumimoji="1" lang="en-US" altLang="ja-JP" dirty="0"/>
              <a:t>Server</a:t>
            </a:r>
            <a:r>
              <a:rPr kumimoji="1" lang="ja-JP" altLang="en-US" dirty="0"/>
              <a:t>から受け取ったデータをもとに</a:t>
            </a:r>
            <a:r>
              <a:rPr kumimoji="1" lang="en-US" altLang="ja-JP" dirty="0"/>
              <a:t>nonce</a:t>
            </a:r>
            <a:r>
              <a:rPr kumimoji="1" lang="ja-JP" altLang="en-US" dirty="0"/>
              <a:t>値を計算</a:t>
            </a:r>
            <a:endParaRPr kumimoji="1" lang="en-US" altLang="ja-JP" dirty="0"/>
          </a:p>
          <a:p>
            <a:pPr lvl="1"/>
            <a:r>
              <a:rPr kumimoji="1" lang="ja-JP" altLang="en-US" dirty="0"/>
              <a:t>高速化？</a:t>
            </a:r>
            <a:endParaRPr kumimoji="1" lang="en-US" altLang="ja-JP" dirty="0"/>
          </a:p>
          <a:p>
            <a:endParaRPr lang="en-US" altLang="ja-JP" dirty="0"/>
          </a:p>
          <a:p>
            <a:r>
              <a:rPr lang="ja-JP" altLang="en-US" dirty="0"/>
              <a:t>使用機器</a:t>
            </a:r>
            <a:endParaRPr lang="en-US" altLang="ja-JP" dirty="0"/>
          </a:p>
          <a:p>
            <a:pPr lvl="1"/>
            <a:r>
              <a:rPr lang="en-US" altLang="ja-JP" dirty="0"/>
              <a:t>Raspberry Pi 3</a:t>
            </a:r>
          </a:p>
        </p:txBody>
      </p:sp>
    </p:spTree>
    <p:extLst>
      <p:ext uri="{BB962C8B-B14F-4D97-AF65-F5344CB8AC3E}">
        <p14:creationId xmlns:p14="http://schemas.microsoft.com/office/powerpoint/2010/main" val="21613770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4D46A2DD-8C16-4829-A9FB-FFA601A19DC6}"/>
              </a:ext>
            </a:extLst>
          </p:cNvPr>
          <p:cNvSpPr>
            <a:spLocks noGrp="1"/>
          </p:cNvSpPr>
          <p:nvPr>
            <p:ph type="title"/>
          </p:nvPr>
        </p:nvSpPr>
        <p:spPr/>
        <p:txBody>
          <a:bodyPr/>
          <a:lstStyle/>
          <a:p>
            <a:r>
              <a:rPr lang="ja-JP" altLang="en-US" dirty="0"/>
              <a:t>評価</a:t>
            </a:r>
            <a:endParaRPr kumimoji="1" lang="ja-JP" altLang="en-US" dirty="0"/>
          </a:p>
        </p:txBody>
      </p:sp>
      <p:sp>
        <p:nvSpPr>
          <p:cNvPr id="5" name="テキスト プレースホルダー 4">
            <a:extLst>
              <a:ext uri="{FF2B5EF4-FFF2-40B4-BE49-F238E27FC236}">
                <a16:creationId xmlns:a16="http://schemas.microsoft.com/office/drawing/2014/main" id="{4AE00F82-65FB-4EB7-B0D6-DE3665BB188D}"/>
              </a:ext>
            </a:extLst>
          </p:cNvPr>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34941657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D358ADEF-B834-46A5-9637-558C1B70A587}"/>
              </a:ext>
            </a:extLst>
          </p:cNvPr>
          <p:cNvSpPr>
            <a:spLocks noGrp="1"/>
          </p:cNvSpPr>
          <p:nvPr>
            <p:ph type="title"/>
          </p:nvPr>
        </p:nvSpPr>
        <p:spPr/>
        <p:txBody>
          <a:bodyPr/>
          <a:lstStyle/>
          <a:p>
            <a:r>
              <a:rPr kumimoji="1" lang="ja-JP" altLang="en-US" dirty="0"/>
              <a:t>評価内容</a:t>
            </a:r>
          </a:p>
        </p:txBody>
      </p:sp>
      <p:sp>
        <p:nvSpPr>
          <p:cNvPr id="5" name="コンテンツ プレースホルダー 4">
            <a:extLst>
              <a:ext uri="{FF2B5EF4-FFF2-40B4-BE49-F238E27FC236}">
                <a16:creationId xmlns:a16="http://schemas.microsoft.com/office/drawing/2014/main" id="{8A99ACE7-B2C0-4658-9543-4CC25BC7E401}"/>
              </a:ext>
            </a:extLst>
          </p:cNvPr>
          <p:cNvSpPr>
            <a:spLocks noGrp="1"/>
          </p:cNvSpPr>
          <p:nvPr>
            <p:ph idx="1"/>
          </p:nvPr>
        </p:nvSpPr>
        <p:spPr>
          <a:xfrm>
            <a:off x="628650" y="1825625"/>
            <a:ext cx="7886700" cy="4868138"/>
          </a:xfrm>
        </p:spPr>
        <p:txBody>
          <a:bodyPr>
            <a:normAutofit fontScale="92500" lnSpcReduction="20000"/>
          </a:bodyPr>
          <a:lstStyle/>
          <a:p>
            <a:r>
              <a:rPr kumimoji="1" lang="ja-JP" altLang="en-US" dirty="0"/>
              <a:t>マイニング </a:t>
            </a:r>
            <a:r>
              <a:rPr kumimoji="1" lang="en-US" altLang="ja-JP" dirty="0"/>
              <a:t>50</a:t>
            </a:r>
            <a:r>
              <a:rPr kumimoji="1" lang="ja-JP" altLang="en-US" dirty="0"/>
              <a:t>点</a:t>
            </a:r>
            <a:endParaRPr kumimoji="1" lang="en-US" altLang="ja-JP" dirty="0"/>
          </a:p>
          <a:p>
            <a:pPr lvl="1"/>
            <a:r>
              <a:rPr kumimoji="1" lang="ja-JP" altLang="en-US" dirty="0"/>
              <a:t>条件を満たし</a:t>
            </a:r>
            <a:r>
              <a:rPr lang="ja-JP" altLang="en-US" dirty="0"/>
              <a:t>た</a:t>
            </a:r>
            <a:r>
              <a:rPr lang="en-US" altLang="ja-JP" dirty="0"/>
              <a:t>nonce</a:t>
            </a:r>
            <a:r>
              <a:rPr lang="ja-JP" altLang="en-US" dirty="0"/>
              <a:t>値を求める時間</a:t>
            </a:r>
            <a:r>
              <a:rPr lang="ja-JP" altLang="en-US"/>
              <a:t>で判定</a:t>
            </a:r>
            <a:endParaRPr lang="en-US" altLang="ja-JP" dirty="0"/>
          </a:p>
          <a:p>
            <a:pPr lvl="2"/>
            <a:r>
              <a:rPr lang="ja-JP" altLang="en-US"/>
              <a:t>０</a:t>
            </a:r>
            <a:r>
              <a:rPr lang="ja-JP" altLang="en-US" dirty="0"/>
              <a:t>が？個 適当に振り分ける（検討中）</a:t>
            </a:r>
            <a:endParaRPr lang="en-US" altLang="ja-JP" dirty="0"/>
          </a:p>
          <a:p>
            <a:pPr lvl="2"/>
            <a:r>
              <a:rPr kumimoji="1" lang="en-US" altLang="ja-JP" dirty="0"/>
              <a:t>1</a:t>
            </a:r>
            <a:r>
              <a:rPr kumimoji="1" lang="ja-JP" altLang="en-US" dirty="0"/>
              <a:t>位    </a:t>
            </a:r>
            <a:r>
              <a:rPr kumimoji="1" lang="en-US" altLang="ja-JP" dirty="0"/>
              <a:t>3</a:t>
            </a:r>
          </a:p>
          <a:p>
            <a:pPr lvl="2"/>
            <a:r>
              <a:rPr lang="en-US" altLang="ja-JP" dirty="0"/>
              <a:t>2</a:t>
            </a:r>
            <a:r>
              <a:rPr lang="ja-JP" altLang="en-US" dirty="0"/>
              <a:t>位    </a:t>
            </a:r>
            <a:r>
              <a:rPr lang="en-US" altLang="ja-JP" dirty="0"/>
              <a:t>1</a:t>
            </a:r>
          </a:p>
          <a:p>
            <a:pPr lvl="2"/>
            <a:r>
              <a:rPr kumimoji="1" lang="en-US" altLang="ja-JP" dirty="0"/>
              <a:t>3</a:t>
            </a:r>
            <a:r>
              <a:rPr kumimoji="1" lang="ja-JP" altLang="en-US" dirty="0"/>
              <a:t>位　</a:t>
            </a:r>
            <a:r>
              <a:rPr kumimoji="1" lang="en-US" altLang="ja-JP" dirty="0"/>
              <a:t>0pt</a:t>
            </a:r>
          </a:p>
          <a:p>
            <a:pPr lvl="2"/>
            <a:endParaRPr kumimoji="1" lang="en-US" altLang="ja-JP" dirty="0"/>
          </a:p>
          <a:p>
            <a:r>
              <a:rPr lang="ja-JP" altLang="en-US" dirty="0"/>
              <a:t>発表 </a:t>
            </a:r>
            <a:r>
              <a:rPr lang="en-US" altLang="ja-JP" dirty="0"/>
              <a:t>(</a:t>
            </a:r>
            <a:r>
              <a:rPr lang="ja-JP" altLang="en-US" dirty="0"/>
              <a:t>発表者</a:t>
            </a:r>
            <a:r>
              <a:rPr lang="en-US" altLang="ja-JP" dirty="0"/>
              <a:t>:B4) 50</a:t>
            </a:r>
            <a:r>
              <a:rPr lang="ja-JP" altLang="en-US" dirty="0"/>
              <a:t>点</a:t>
            </a:r>
            <a:endParaRPr lang="en-US" altLang="ja-JP" dirty="0"/>
          </a:p>
          <a:p>
            <a:pPr lvl="1"/>
            <a:r>
              <a:rPr lang="en-US" altLang="ja-JP" dirty="0"/>
              <a:t>5/25 </a:t>
            </a:r>
            <a:r>
              <a:rPr lang="ja-JP" altLang="en-US" dirty="0"/>
              <a:t>中間発表 </a:t>
            </a:r>
            <a:r>
              <a:rPr lang="en-US" altLang="ja-JP" dirty="0"/>
              <a:t>18</a:t>
            </a:r>
            <a:r>
              <a:rPr lang="ja-JP" altLang="en-US" dirty="0"/>
              <a:t>点</a:t>
            </a:r>
            <a:endParaRPr lang="en-US" altLang="ja-JP" dirty="0"/>
          </a:p>
          <a:p>
            <a:pPr lvl="2"/>
            <a:r>
              <a:rPr lang="ja-JP" altLang="en-US" dirty="0"/>
              <a:t>役割分担 </a:t>
            </a:r>
            <a:r>
              <a:rPr lang="en-US" altLang="ja-JP" dirty="0"/>
              <a:t>(9)</a:t>
            </a:r>
          </a:p>
          <a:p>
            <a:pPr lvl="2"/>
            <a:r>
              <a:rPr lang="ja-JP" altLang="en-US" dirty="0"/>
              <a:t>計画性 </a:t>
            </a:r>
            <a:r>
              <a:rPr lang="en-US" altLang="ja-JP" dirty="0"/>
              <a:t>(9)</a:t>
            </a:r>
          </a:p>
          <a:p>
            <a:pPr lvl="1"/>
            <a:r>
              <a:rPr kumimoji="1" lang="en-US" altLang="ja-JP" dirty="0"/>
              <a:t>6/8 </a:t>
            </a:r>
            <a:r>
              <a:rPr kumimoji="1" lang="ja-JP" altLang="en-US" dirty="0"/>
              <a:t>最終発表 </a:t>
            </a:r>
            <a:r>
              <a:rPr kumimoji="1" lang="en-US" altLang="ja-JP" dirty="0"/>
              <a:t>32</a:t>
            </a:r>
            <a:r>
              <a:rPr kumimoji="1" lang="ja-JP" altLang="en-US" dirty="0"/>
              <a:t>点</a:t>
            </a:r>
            <a:endParaRPr kumimoji="1" lang="en-US" altLang="ja-JP" dirty="0"/>
          </a:p>
          <a:p>
            <a:pPr lvl="2"/>
            <a:r>
              <a:rPr kumimoji="1" lang="ja-JP" altLang="en-US" dirty="0"/>
              <a:t>高速化 </a:t>
            </a:r>
            <a:r>
              <a:rPr kumimoji="1" lang="en-US" altLang="ja-JP" dirty="0"/>
              <a:t>(8)</a:t>
            </a:r>
          </a:p>
          <a:p>
            <a:pPr lvl="2"/>
            <a:r>
              <a:rPr lang="ja-JP" altLang="en-US" dirty="0"/>
              <a:t>チーム開発の工夫 </a:t>
            </a:r>
            <a:r>
              <a:rPr lang="en-US" altLang="ja-JP" dirty="0"/>
              <a:t>(8)</a:t>
            </a:r>
          </a:p>
          <a:p>
            <a:pPr lvl="2"/>
            <a:r>
              <a:rPr kumimoji="1" lang="ja-JP" altLang="en-US" dirty="0"/>
              <a:t>資料作り </a:t>
            </a:r>
            <a:r>
              <a:rPr kumimoji="1" lang="en-US" altLang="ja-JP" dirty="0"/>
              <a:t>(8)</a:t>
            </a:r>
          </a:p>
          <a:p>
            <a:pPr lvl="2"/>
            <a:r>
              <a:rPr kumimoji="1" lang="ja-JP" altLang="en-US" dirty="0"/>
              <a:t>発表技術 </a:t>
            </a:r>
            <a:r>
              <a:rPr kumimoji="1" lang="en-US" altLang="ja-JP" dirty="0"/>
              <a:t>(8)</a:t>
            </a:r>
          </a:p>
        </p:txBody>
      </p:sp>
    </p:spTree>
    <p:extLst>
      <p:ext uri="{BB962C8B-B14F-4D97-AF65-F5344CB8AC3E}">
        <p14:creationId xmlns:p14="http://schemas.microsoft.com/office/powerpoint/2010/main" val="16924884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417F3A43-10E0-4189-B3F2-936CCBA626DB}"/>
              </a:ext>
            </a:extLst>
          </p:cNvPr>
          <p:cNvSpPr>
            <a:spLocks noGrp="1"/>
          </p:cNvSpPr>
          <p:nvPr>
            <p:ph type="title"/>
          </p:nvPr>
        </p:nvSpPr>
        <p:spPr/>
        <p:txBody>
          <a:bodyPr/>
          <a:lstStyle/>
          <a:p>
            <a:r>
              <a:rPr kumimoji="1" lang="ja-JP" altLang="en-US" dirty="0"/>
              <a:t>チーム開発</a:t>
            </a:r>
          </a:p>
        </p:txBody>
      </p:sp>
      <p:sp>
        <p:nvSpPr>
          <p:cNvPr id="5" name="テキスト プレースホルダー 4">
            <a:extLst>
              <a:ext uri="{FF2B5EF4-FFF2-40B4-BE49-F238E27FC236}">
                <a16:creationId xmlns:a16="http://schemas.microsoft.com/office/drawing/2014/main" id="{EF5876CD-ACFE-4EA5-804D-9AC9427CDC22}"/>
              </a:ext>
            </a:extLst>
          </p:cNvPr>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29711706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39C62D9B-4E42-4BC3-BB29-7C0206DD9ACF}"/>
              </a:ext>
            </a:extLst>
          </p:cNvPr>
          <p:cNvSpPr>
            <a:spLocks noGrp="1"/>
          </p:cNvSpPr>
          <p:nvPr>
            <p:ph type="title"/>
          </p:nvPr>
        </p:nvSpPr>
        <p:spPr/>
        <p:txBody>
          <a:bodyPr/>
          <a:lstStyle/>
          <a:p>
            <a:r>
              <a:rPr kumimoji="1" lang="ja-JP" altLang="en-US" dirty="0"/>
              <a:t>はじめに</a:t>
            </a:r>
          </a:p>
        </p:txBody>
      </p:sp>
      <p:sp>
        <p:nvSpPr>
          <p:cNvPr id="5" name="コンテンツ プレースホルダー 4">
            <a:extLst>
              <a:ext uri="{FF2B5EF4-FFF2-40B4-BE49-F238E27FC236}">
                <a16:creationId xmlns:a16="http://schemas.microsoft.com/office/drawing/2014/main" id="{08EDEBCB-8DAD-4614-B985-7661568289F8}"/>
              </a:ext>
            </a:extLst>
          </p:cNvPr>
          <p:cNvSpPr>
            <a:spLocks noGrp="1"/>
          </p:cNvSpPr>
          <p:nvPr>
            <p:ph idx="1"/>
          </p:nvPr>
        </p:nvSpPr>
        <p:spPr>
          <a:xfrm>
            <a:off x="628650" y="1825624"/>
            <a:ext cx="7886700" cy="4903649"/>
          </a:xfrm>
        </p:spPr>
        <p:txBody>
          <a:bodyPr/>
          <a:lstStyle/>
          <a:p>
            <a:r>
              <a:rPr kumimoji="1" lang="ja-JP" altLang="en-US" dirty="0"/>
              <a:t>自己紹介</a:t>
            </a:r>
            <a:endParaRPr kumimoji="1" lang="en-US" altLang="ja-JP" dirty="0"/>
          </a:p>
          <a:p>
            <a:pPr lvl="1"/>
            <a:r>
              <a:rPr kumimoji="1" lang="ja-JP" altLang="en-US" dirty="0"/>
              <a:t>チーム開発＝コミュニケーション</a:t>
            </a:r>
            <a:endParaRPr kumimoji="1" lang="en-US" altLang="ja-JP" dirty="0"/>
          </a:p>
          <a:p>
            <a:pPr lvl="1"/>
            <a:r>
              <a:rPr lang="ja-JP" altLang="en-US" dirty="0"/>
              <a:t>自分が誰で何ができるかをはっきりと伝える</a:t>
            </a:r>
            <a:endParaRPr lang="en-US" altLang="ja-JP" dirty="0"/>
          </a:p>
          <a:p>
            <a:r>
              <a:rPr kumimoji="1" lang="ja-JP" altLang="en-US" dirty="0"/>
              <a:t>目標とモチベーションの統一</a:t>
            </a:r>
            <a:endParaRPr kumimoji="1" lang="en-US" altLang="ja-JP" dirty="0"/>
          </a:p>
          <a:p>
            <a:pPr lvl="1"/>
            <a:r>
              <a:rPr lang="ja-JP" altLang="en-US" dirty="0"/>
              <a:t>チームとしてどんなプログラムを目指すのか</a:t>
            </a:r>
            <a:endParaRPr lang="en-US" altLang="ja-JP" dirty="0"/>
          </a:p>
          <a:p>
            <a:pPr lvl="2"/>
            <a:r>
              <a:rPr kumimoji="1" lang="ja-JP" altLang="en-US" dirty="0"/>
              <a:t>安定志向 </a:t>
            </a:r>
            <a:r>
              <a:rPr kumimoji="1" lang="en-US" altLang="ja-JP" dirty="0"/>
              <a:t>or </a:t>
            </a:r>
            <a:r>
              <a:rPr kumimoji="1" lang="ja-JP" altLang="en-US" dirty="0"/>
              <a:t>チャレンジ志向 </a:t>
            </a:r>
            <a:r>
              <a:rPr kumimoji="1" lang="en-US" altLang="ja-JP" dirty="0"/>
              <a:t>…</a:t>
            </a:r>
          </a:p>
          <a:p>
            <a:pPr lvl="2"/>
            <a:r>
              <a:rPr lang="ja-JP" altLang="en-US" dirty="0"/>
              <a:t>チーム全体が同じ目標をもって作業できるように（チーム内の温度差を解消）</a:t>
            </a:r>
            <a:endParaRPr lang="en-US" altLang="ja-JP" dirty="0"/>
          </a:p>
          <a:p>
            <a:r>
              <a:rPr kumimoji="1" lang="ja-JP" altLang="en-US" dirty="0"/>
              <a:t>タスクの分割</a:t>
            </a:r>
            <a:endParaRPr kumimoji="1" lang="en-US" altLang="ja-JP" dirty="0"/>
          </a:p>
          <a:p>
            <a:pPr lvl="1"/>
            <a:r>
              <a:rPr lang="ja-JP" altLang="en-US" dirty="0"/>
              <a:t>開発期間，開発人員は限られている</a:t>
            </a:r>
            <a:endParaRPr lang="en-US" altLang="ja-JP" dirty="0"/>
          </a:p>
          <a:p>
            <a:pPr lvl="1"/>
            <a:r>
              <a:rPr kumimoji="1" lang="ja-JP" altLang="en-US" dirty="0"/>
              <a:t>タスクの抽出</a:t>
            </a:r>
            <a:r>
              <a:rPr lang="ja-JP" altLang="en-US" dirty="0"/>
              <a:t>・分担をして効率的に作業を進行</a:t>
            </a:r>
            <a:endParaRPr kumimoji="1" lang="en-US" altLang="ja-JP" dirty="0"/>
          </a:p>
        </p:txBody>
      </p:sp>
    </p:spTree>
    <p:extLst>
      <p:ext uri="{BB962C8B-B14F-4D97-AF65-F5344CB8AC3E}">
        <p14:creationId xmlns:p14="http://schemas.microsoft.com/office/powerpoint/2010/main" val="24945485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6B2528-2C15-451F-B0C1-8C042184938D}"/>
              </a:ext>
            </a:extLst>
          </p:cNvPr>
          <p:cNvSpPr>
            <a:spLocks noGrp="1"/>
          </p:cNvSpPr>
          <p:nvPr>
            <p:ph type="title"/>
          </p:nvPr>
        </p:nvSpPr>
        <p:spPr/>
        <p:txBody>
          <a:bodyPr/>
          <a:lstStyle/>
          <a:p>
            <a:r>
              <a:rPr kumimoji="1" lang="en-US" altLang="ja-JP" dirty="0"/>
              <a:t>DEATH-March</a:t>
            </a:r>
            <a:endParaRPr kumimoji="1" lang="ja-JP" altLang="en-US" dirty="0"/>
          </a:p>
        </p:txBody>
      </p:sp>
      <p:sp>
        <p:nvSpPr>
          <p:cNvPr id="3" name="コンテンツ プレースホルダー 2">
            <a:extLst>
              <a:ext uri="{FF2B5EF4-FFF2-40B4-BE49-F238E27FC236}">
                <a16:creationId xmlns:a16="http://schemas.microsoft.com/office/drawing/2014/main" id="{286B7A15-3FCA-4E59-AAC4-D3E5DFDC3E86}"/>
              </a:ext>
            </a:extLst>
          </p:cNvPr>
          <p:cNvSpPr>
            <a:spLocks noGrp="1"/>
          </p:cNvSpPr>
          <p:nvPr>
            <p:ph idx="1"/>
          </p:nvPr>
        </p:nvSpPr>
        <p:spPr>
          <a:xfrm>
            <a:off x="628650" y="1825624"/>
            <a:ext cx="7886700" cy="2346881"/>
          </a:xfrm>
        </p:spPr>
        <p:txBody>
          <a:bodyPr>
            <a:normAutofit/>
          </a:bodyPr>
          <a:lstStyle/>
          <a:p>
            <a:r>
              <a:rPr kumimoji="1" lang="en-US" altLang="ja-JP" dirty="0"/>
              <a:t>PEAR-lab</a:t>
            </a:r>
            <a:r>
              <a:rPr lang="ja-JP" altLang="en-US" dirty="0"/>
              <a:t> 教育プログラム</a:t>
            </a:r>
            <a:endParaRPr lang="en-US" altLang="ja-JP" dirty="0"/>
          </a:p>
          <a:p>
            <a:pPr lvl="1"/>
            <a:r>
              <a:rPr kumimoji="1" lang="en-US" altLang="ja-JP" dirty="0"/>
              <a:t>Developer Education And techniqu</a:t>
            </a:r>
            <a:r>
              <a:rPr lang="en-US" altLang="ja-JP" dirty="0"/>
              <a:t>e of High performance computing</a:t>
            </a:r>
          </a:p>
          <a:p>
            <a:r>
              <a:rPr kumimoji="1" lang="ja-JP" altLang="en-US" dirty="0"/>
              <a:t>目的</a:t>
            </a:r>
            <a:endParaRPr kumimoji="1" lang="en-US" altLang="ja-JP" dirty="0"/>
          </a:p>
          <a:p>
            <a:pPr lvl="1"/>
            <a:r>
              <a:rPr lang="ja-JP" altLang="en-US" dirty="0"/>
              <a:t>開発者のための教育 </a:t>
            </a:r>
            <a:r>
              <a:rPr lang="en-US" altLang="ja-JP" dirty="0"/>
              <a:t>&amp; HPC</a:t>
            </a:r>
            <a:r>
              <a:rPr lang="ja-JP" altLang="en-US" dirty="0"/>
              <a:t>のための技術</a:t>
            </a:r>
            <a:endParaRPr kumimoji="1" lang="en-US" altLang="ja-JP" dirty="0"/>
          </a:p>
          <a:p>
            <a:pPr lvl="1"/>
            <a:endParaRPr kumimoji="1" lang="ja-JP" altLang="en-US" dirty="0"/>
          </a:p>
        </p:txBody>
      </p:sp>
      <p:sp>
        <p:nvSpPr>
          <p:cNvPr id="6" name="フローチャート: 代替処理 5">
            <a:extLst>
              <a:ext uri="{FF2B5EF4-FFF2-40B4-BE49-F238E27FC236}">
                <a16:creationId xmlns:a16="http://schemas.microsoft.com/office/drawing/2014/main" id="{1BEF2B79-503E-42CC-B730-4B940C625D43}"/>
              </a:ext>
            </a:extLst>
          </p:cNvPr>
          <p:cNvSpPr/>
          <p:nvPr/>
        </p:nvSpPr>
        <p:spPr>
          <a:xfrm>
            <a:off x="452761" y="4270159"/>
            <a:ext cx="3950563" cy="1935332"/>
          </a:xfrm>
          <a:prstGeom prst="flowChartAlternateProcess">
            <a:avLst/>
          </a:prstGeom>
          <a:ln/>
        </p:spPr>
        <p:style>
          <a:lnRef idx="1">
            <a:schemeClr val="accent5"/>
          </a:lnRef>
          <a:fillRef idx="2">
            <a:schemeClr val="accent5"/>
          </a:fillRef>
          <a:effectRef idx="1">
            <a:schemeClr val="accent5"/>
          </a:effectRef>
          <a:fontRef idx="minor">
            <a:schemeClr val="dk1"/>
          </a:fontRef>
        </p:style>
        <p:txBody>
          <a:bodyPr rtlCol="0" anchor="t"/>
          <a:lstStyle/>
          <a:p>
            <a:pPr algn="ctr"/>
            <a:r>
              <a:rPr kumimoji="1" lang="ja-JP" altLang="en-US" b="1" dirty="0"/>
              <a:t>開発者のための教育</a:t>
            </a:r>
            <a:endParaRPr kumimoji="1" lang="en-US" altLang="ja-JP" b="1" dirty="0"/>
          </a:p>
          <a:p>
            <a:pPr marL="285750" indent="-285750">
              <a:buFont typeface="Arial" panose="020B0604020202020204" pitchFamily="34" charset="0"/>
              <a:buChar char="•"/>
            </a:pPr>
            <a:r>
              <a:rPr kumimoji="1" lang="ja-JP" altLang="en-US" dirty="0"/>
              <a:t>チーム開発の経験</a:t>
            </a:r>
            <a:endParaRPr kumimoji="1" lang="en-US" altLang="ja-JP" dirty="0"/>
          </a:p>
          <a:p>
            <a:pPr marL="285750" indent="-285750">
              <a:buFont typeface="Arial" panose="020B0604020202020204" pitchFamily="34" charset="0"/>
              <a:buChar char="•"/>
            </a:pPr>
            <a:r>
              <a:rPr kumimoji="1" lang="ja-JP" altLang="en-US" dirty="0"/>
              <a:t>コミュニケーション能力</a:t>
            </a:r>
            <a:endParaRPr kumimoji="1" lang="en-US" altLang="ja-JP" dirty="0"/>
          </a:p>
          <a:p>
            <a:pPr marL="285750" indent="-285750">
              <a:buFont typeface="Arial" panose="020B0604020202020204" pitchFamily="34" charset="0"/>
              <a:buChar char="•"/>
            </a:pPr>
            <a:r>
              <a:rPr kumimoji="1" lang="ja-JP" altLang="en-US" dirty="0"/>
              <a:t>ソケットプログラミングを習得</a:t>
            </a:r>
          </a:p>
        </p:txBody>
      </p:sp>
      <p:sp>
        <p:nvSpPr>
          <p:cNvPr id="7" name="フローチャート: 代替処理 6">
            <a:extLst>
              <a:ext uri="{FF2B5EF4-FFF2-40B4-BE49-F238E27FC236}">
                <a16:creationId xmlns:a16="http://schemas.microsoft.com/office/drawing/2014/main" id="{A32F90C5-5A15-48C3-BDE8-8166777C0CAB}"/>
              </a:ext>
            </a:extLst>
          </p:cNvPr>
          <p:cNvSpPr/>
          <p:nvPr/>
        </p:nvSpPr>
        <p:spPr>
          <a:xfrm>
            <a:off x="4740676" y="4270159"/>
            <a:ext cx="3950563" cy="1935332"/>
          </a:xfrm>
          <a:prstGeom prst="flowChartAlternateProcess">
            <a:avLst/>
          </a:prstGeom>
          <a:ln/>
        </p:spPr>
        <p:style>
          <a:lnRef idx="1">
            <a:schemeClr val="accent5"/>
          </a:lnRef>
          <a:fillRef idx="2">
            <a:schemeClr val="accent5"/>
          </a:fillRef>
          <a:effectRef idx="1">
            <a:schemeClr val="accent5"/>
          </a:effectRef>
          <a:fontRef idx="minor">
            <a:schemeClr val="dk1"/>
          </a:fontRef>
        </p:style>
        <p:txBody>
          <a:bodyPr rtlCol="0" anchor="t"/>
          <a:lstStyle/>
          <a:p>
            <a:pPr algn="ctr"/>
            <a:r>
              <a:rPr kumimoji="1" lang="en-US" altLang="ja-JP" b="1" dirty="0"/>
              <a:t>HPC</a:t>
            </a:r>
            <a:r>
              <a:rPr kumimoji="1" lang="ja-JP" altLang="en-US" b="1" dirty="0"/>
              <a:t>のための技術</a:t>
            </a:r>
            <a:endParaRPr kumimoji="1" lang="en-US" altLang="ja-JP" b="1" dirty="0"/>
          </a:p>
          <a:p>
            <a:pPr marL="285750" indent="-285750">
              <a:buFont typeface="Arial" panose="020B0604020202020204" pitchFamily="34" charset="0"/>
              <a:buChar char="•"/>
            </a:pPr>
            <a:r>
              <a:rPr kumimoji="1" lang="ja-JP" altLang="en-US" dirty="0"/>
              <a:t>並列プログラミング手法</a:t>
            </a:r>
            <a:endParaRPr kumimoji="1" lang="en-US" altLang="ja-JP" dirty="0"/>
          </a:p>
          <a:p>
            <a:pPr marL="285750" indent="-285750">
              <a:buFont typeface="Arial" panose="020B0604020202020204" pitchFamily="34" charset="0"/>
              <a:buChar char="•"/>
            </a:pPr>
            <a:r>
              <a:rPr kumimoji="1" lang="ja-JP" altLang="en-US" dirty="0"/>
              <a:t>アルゴリズム</a:t>
            </a:r>
            <a:endParaRPr kumimoji="1" lang="en-US" altLang="ja-JP" dirty="0"/>
          </a:p>
        </p:txBody>
      </p:sp>
    </p:spTree>
    <p:extLst>
      <p:ext uri="{BB962C8B-B14F-4D97-AF65-F5344CB8AC3E}">
        <p14:creationId xmlns:p14="http://schemas.microsoft.com/office/powerpoint/2010/main" val="17156221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E9D95E8-5A80-4506-8BC4-41801734F817}"/>
              </a:ext>
            </a:extLst>
          </p:cNvPr>
          <p:cNvSpPr>
            <a:spLocks noGrp="1"/>
          </p:cNvSpPr>
          <p:nvPr>
            <p:ph type="title"/>
          </p:nvPr>
        </p:nvSpPr>
        <p:spPr/>
        <p:txBody>
          <a:bodyPr/>
          <a:lstStyle/>
          <a:p>
            <a:r>
              <a:rPr kumimoji="1" lang="ja-JP" altLang="en-US" dirty="0"/>
              <a:t>チーム</a:t>
            </a:r>
          </a:p>
        </p:txBody>
      </p:sp>
      <p:sp>
        <p:nvSpPr>
          <p:cNvPr id="3" name="コンテンツ プレースホルダー 2">
            <a:extLst>
              <a:ext uri="{FF2B5EF4-FFF2-40B4-BE49-F238E27FC236}">
                <a16:creationId xmlns:a16="http://schemas.microsoft.com/office/drawing/2014/main" id="{FB8606B8-C61C-4F13-97DC-6DE831086721}"/>
              </a:ext>
            </a:extLst>
          </p:cNvPr>
          <p:cNvSpPr>
            <a:spLocks noGrp="1"/>
          </p:cNvSpPr>
          <p:nvPr>
            <p:ph idx="1"/>
          </p:nvPr>
        </p:nvSpPr>
        <p:spPr>
          <a:xfrm>
            <a:off x="628650" y="1825625"/>
            <a:ext cx="7886700" cy="2817396"/>
          </a:xfrm>
        </p:spPr>
        <p:txBody>
          <a:bodyPr/>
          <a:lstStyle/>
          <a:p>
            <a:r>
              <a:rPr kumimoji="1" lang="en-US" altLang="ja-JP" dirty="0"/>
              <a:t>Team</a:t>
            </a:r>
            <a:r>
              <a:rPr kumimoji="1" lang="ja-JP" altLang="en-US" dirty="0"/>
              <a:t> </a:t>
            </a:r>
            <a:r>
              <a:rPr kumimoji="1" lang="en-US" altLang="ja-JP" dirty="0"/>
              <a:t>A</a:t>
            </a:r>
          </a:p>
          <a:p>
            <a:pPr lvl="1"/>
            <a:r>
              <a:rPr lang="ja-JP" altLang="en-US" dirty="0"/>
              <a:t>重信，新井，新里，木村，阿部</a:t>
            </a:r>
            <a:endParaRPr kumimoji="1" lang="en-US" altLang="ja-JP" dirty="0"/>
          </a:p>
          <a:p>
            <a:r>
              <a:rPr lang="en-US" altLang="ja-JP" dirty="0"/>
              <a:t>Team B</a:t>
            </a:r>
          </a:p>
          <a:p>
            <a:pPr lvl="1"/>
            <a:r>
              <a:rPr lang="ja-JP" altLang="en-US" dirty="0"/>
              <a:t>菅田，菊池，木戸，戸井田</a:t>
            </a:r>
            <a:endParaRPr lang="en-US" altLang="ja-JP" dirty="0"/>
          </a:p>
          <a:p>
            <a:r>
              <a:rPr kumimoji="1" lang="en-US" altLang="ja-JP" dirty="0"/>
              <a:t>Team C</a:t>
            </a:r>
          </a:p>
          <a:p>
            <a:pPr lvl="1"/>
            <a:r>
              <a:rPr kumimoji="1" lang="ja-JP" altLang="en-US" dirty="0"/>
              <a:t>杉山，後村，神宮，若槻</a:t>
            </a:r>
            <a:endParaRPr kumimoji="1" lang="en-US" altLang="ja-JP" dirty="0"/>
          </a:p>
          <a:p>
            <a:endParaRPr lang="en-US" altLang="ja-JP" dirty="0"/>
          </a:p>
          <a:p>
            <a:pPr marL="0" indent="0">
              <a:buNone/>
            </a:pPr>
            <a:endParaRPr kumimoji="1" lang="en-US" altLang="ja-JP" dirty="0"/>
          </a:p>
          <a:p>
            <a:endParaRPr kumimoji="1" lang="ja-JP" altLang="en-US" dirty="0"/>
          </a:p>
        </p:txBody>
      </p:sp>
      <p:sp>
        <p:nvSpPr>
          <p:cNvPr id="4" name="正方形/長方形 3">
            <a:extLst>
              <a:ext uri="{FF2B5EF4-FFF2-40B4-BE49-F238E27FC236}">
                <a16:creationId xmlns:a16="http://schemas.microsoft.com/office/drawing/2014/main" id="{143EB141-B385-4685-8FB1-B93FA557DD8C}"/>
              </a:ext>
            </a:extLst>
          </p:cNvPr>
          <p:cNvSpPr/>
          <p:nvPr/>
        </p:nvSpPr>
        <p:spPr>
          <a:xfrm>
            <a:off x="488272" y="5019181"/>
            <a:ext cx="7964934" cy="1473693"/>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kumimoji="1" lang="ja-JP" altLang="en-US" b="1" dirty="0"/>
              <a:t>注意点</a:t>
            </a:r>
            <a:endParaRPr kumimoji="1" lang="en-US" altLang="ja-JP" b="1" dirty="0"/>
          </a:p>
          <a:p>
            <a:pPr marL="285750" indent="-285750">
              <a:buFont typeface="Arial" panose="020B0604020202020204" pitchFamily="34" charset="0"/>
              <a:buChar char="•"/>
            </a:pPr>
            <a:r>
              <a:rPr kumimoji="1" lang="en-US" altLang="ja-JP" dirty="0"/>
              <a:t>M2</a:t>
            </a:r>
            <a:r>
              <a:rPr kumimoji="1" lang="ja-JP" altLang="en-US" dirty="0"/>
              <a:t>はチームには属するが，チーム開発には参加しない</a:t>
            </a:r>
            <a:endParaRPr kumimoji="1" lang="en-US" altLang="ja-JP" dirty="0"/>
          </a:p>
          <a:p>
            <a:pPr marL="285750" indent="-285750">
              <a:buFont typeface="Arial" panose="020B0604020202020204" pitchFamily="34" charset="0"/>
              <a:buChar char="•"/>
            </a:pPr>
            <a:r>
              <a:rPr kumimoji="1" lang="en-US" altLang="ja-JP" dirty="0"/>
              <a:t>M2</a:t>
            </a:r>
            <a:r>
              <a:rPr kumimoji="1" lang="ja-JP" altLang="en-US" dirty="0" err="1"/>
              <a:t>への</a:t>
            </a:r>
            <a:r>
              <a:rPr kumimoji="1" lang="ja-JP" altLang="en-US" dirty="0"/>
              <a:t>質問は，チーム内外問わず可能</a:t>
            </a:r>
            <a:endParaRPr kumimoji="1" lang="en-US" altLang="ja-JP" dirty="0"/>
          </a:p>
          <a:p>
            <a:pPr marL="285750" indent="-285750">
              <a:buFont typeface="Arial" panose="020B0604020202020204" pitchFamily="34" charset="0"/>
              <a:buChar char="•"/>
            </a:pPr>
            <a:r>
              <a:rPr kumimoji="1" lang="en-US" altLang="ja-JP" dirty="0"/>
              <a:t>M2</a:t>
            </a:r>
            <a:r>
              <a:rPr kumimoji="1" lang="ja-JP" altLang="en-US" dirty="0"/>
              <a:t>は所属するチームの進捗等を管理</a:t>
            </a:r>
          </a:p>
        </p:txBody>
      </p:sp>
    </p:spTree>
    <p:extLst>
      <p:ext uri="{BB962C8B-B14F-4D97-AF65-F5344CB8AC3E}">
        <p14:creationId xmlns:p14="http://schemas.microsoft.com/office/powerpoint/2010/main" val="30666271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F65FC7B-8CF1-40CC-A607-A84EE598B807}"/>
              </a:ext>
            </a:extLst>
          </p:cNvPr>
          <p:cNvSpPr>
            <a:spLocks noGrp="1"/>
          </p:cNvSpPr>
          <p:nvPr>
            <p:ph type="title"/>
          </p:nvPr>
        </p:nvSpPr>
        <p:spPr/>
        <p:txBody>
          <a:bodyPr/>
          <a:lstStyle/>
          <a:p>
            <a:r>
              <a:rPr kumimoji="1" lang="ja-JP" altLang="en-US" dirty="0"/>
              <a:t>目標</a:t>
            </a:r>
          </a:p>
        </p:txBody>
      </p:sp>
      <p:sp>
        <p:nvSpPr>
          <p:cNvPr id="3" name="コンテンツ プレースホルダー 2">
            <a:extLst>
              <a:ext uri="{FF2B5EF4-FFF2-40B4-BE49-F238E27FC236}">
                <a16:creationId xmlns:a16="http://schemas.microsoft.com/office/drawing/2014/main" id="{10FCE7AA-EEC5-47E4-A53B-A27B639948D7}"/>
              </a:ext>
            </a:extLst>
          </p:cNvPr>
          <p:cNvSpPr>
            <a:spLocks noGrp="1"/>
          </p:cNvSpPr>
          <p:nvPr>
            <p:ph idx="1"/>
          </p:nvPr>
        </p:nvSpPr>
        <p:spPr/>
        <p:txBody>
          <a:bodyPr/>
          <a:lstStyle/>
          <a:p>
            <a:r>
              <a:rPr kumimoji="1" lang="ja-JP" altLang="en-US" dirty="0"/>
              <a:t>最強の開発チーム</a:t>
            </a:r>
            <a:endParaRPr kumimoji="1" lang="en-US" altLang="ja-JP" dirty="0"/>
          </a:p>
          <a:p>
            <a:pPr lvl="1"/>
            <a:r>
              <a:rPr lang="ja-JP" altLang="en-US" dirty="0"/>
              <a:t>チーム内での意見の統一</a:t>
            </a:r>
            <a:endParaRPr lang="en-US" altLang="ja-JP" dirty="0"/>
          </a:p>
          <a:p>
            <a:pPr lvl="1"/>
            <a:r>
              <a:rPr kumimoji="1" lang="ja-JP" altLang="en-US" dirty="0"/>
              <a:t>スケジューリング</a:t>
            </a:r>
            <a:endParaRPr kumimoji="1" lang="en-US" altLang="ja-JP" dirty="0"/>
          </a:p>
          <a:p>
            <a:pPr lvl="1"/>
            <a:r>
              <a:rPr lang="ja-JP" altLang="en-US" dirty="0"/>
              <a:t>開発における支援ツールの利用</a:t>
            </a:r>
            <a:endParaRPr lang="en-US" altLang="ja-JP" dirty="0"/>
          </a:p>
          <a:p>
            <a:pPr lvl="1"/>
            <a:endParaRPr kumimoji="1" lang="en-US" altLang="ja-JP" dirty="0"/>
          </a:p>
          <a:p>
            <a:r>
              <a:rPr lang="ja-JP" altLang="en-US" dirty="0"/>
              <a:t>技術者の伝える力</a:t>
            </a:r>
            <a:endParaRPr lang="en-US" altLang="ja-JP" dirty="0"/>
          </a:p>
          <a:p>
            <a:pPr lvl="1"/>
            <a:r>
              <a:rPr kumimoji="1" lang="ja-JP" altLang="en-US" dirty="0"/>
              <a:t>論理的に伝える力</a:t>
            </a:r>
            <a:endParaRPr kumimoji="1" lang="en-US" altLang="ja-JP" dirty="0"/>
          </a:p>
          <a:p>
            <a:pPr lvl="1"/>
            <a:r>
              <a:rPr lang="ja-JP" altLang="en-US" dirty="0"/>
              <a:t>自分の考えをはっきり言える力</a:t>
            </a:r>
            <a:endParaRPr lang="en-US" altLang="ja-JP" dirty="0"/>
          </a:p>
          <a:p>
            <a:pPr lvl="1"/>
            <a:r>
              <a:rPr kumimoji="1" lang="ja-JP" altLang="en-US" dirty="0"/>
              <a:t>アピール力</a:t>
            </a:r>
          </a:p>
        </p:txBody>
      </p:sp>
    </p:spTree>
    <p:extLst>
      <p:ext uri="{BB962C8B-B14F-4D97-AF65-F5344CB8AC3E}">
        <p14:creationId xmlns:p14="http://schemas.microsoft.com/office/powerpoint/2010/main" val="4153028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6010BB1F-38BA-45E9-A1DC-FBEE862B9B64}"/>
              </a:ext>
            </a:extLst>
          </p:cNvPr>
          <p:cNvSpPr>
            <a:spLocks noGrp="1"/>
          </p:cNvSpPr>
          <p:nvPr>
            <p:ph type="title"/>
          </p:nvPr>
        </p:nvSpPr>
        <p:spPr/>
        <p:txBody>
          <a:bodyPr/>
          <a:lstStyle/>
          <a:p>
            <a:r>
              <a:rPr lang="ja-JP" altLang="en-US" dirty="0"/>
              <a:t>競技内容</a:t>
            </a:r>
            <a:endParaRPr kumimoji="1" lang="ja-JP" altLang="en-US" dirty="0"/>
          </a:p>
        </p:txBody>
      </p:sp>
      <p:sp>
        <p:nvSpPr>
          <p:cNvPr id="5" name="テキスト プレースホルダー 4">
            <a:extLst>
              <a:ext uri="{FF2B5EF4-FFF2-40B4-BE49-F238E27FC236}">
                <a16:creationId xmlns:a16="http://schemas.microsoft.com/office/drawing/2014/main" id="{6C64650F-7577-469D-8158-D03B09B0B239}"/>
              </a:ext>
            </a:extLst>
          </p:cNvPr>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4309556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4235EB3-57C4-41D2-81C5-488D2C380C49}"/>
              </a:ext>
            </a:extLst>
          </p:cNvPr>
          <p:cNvSpPr>
            <a:spLocks noGrp="1"/>
          </p:cNvSpPr>
          <p:nvPr>
            <p:ph type="title"/>
          </p:nvPr>
        </p:nvSpPr>
        <p:spPr/>
        <p:txBody>
          <a:bodyPr/>
          <a:lstStyle/>
          <a:p>
            <a:r>
              <a:rPr kumimoji="1" lang="ja-JP" altLang="en-US"/>
              <a:t>課題</a:t>
            </a:r>
            <a:endParaRPr kumimoji="1" lang="ja-JP" altLang="en-US" dirty="0"/>
          </a:p>
        </p:txBody>
      </p:sp>
      <p:sp>
        <p:nvSpPr>
          <p:cNvPr id="3" name="コンテンツ プレースホルダー 2">
            <a:extLst>
              <a:ext uri="{FF2B5EF4-FFF2-40B4-BE49-F238E27FC236}">
                <a16:creationId xmlns:a16="http://schemas.microsoft.com/office/drawing/2014/main" id="{0D89DD01-F96F-44F6-BAD9-30E0B34E6687}"/>
              </a:ext>
            </a:extLst>
          </p:cNvPr>
          <p:cNvSpPr>
            <a:spLocks noGrp="1"/>
          </p:cNvSpPr>
          <p:nvPr>
            <p:ph idx="1"/>
          </p:nvPr>
        </p:nvSpPr>
        <p:spPr/>
        <p:txBody>
          <a:bodyPr/>
          <a:lstStyle/>
          <a:p>
            <a:r>
              <a:rPr kumimoji="1" lang="ja-JP" altLang="en-US" dirty="0"/>
              <a:t>ソケットプログラミング</a:t>
            </a:r>
            <a:r>
              <a:rPr kumimoji="1" lang="ja-JP" altLang="en-US"/>
              <a:t>を体験</a:t>
            </a:r>
            <a:endParaRPr kumimoji="1" lang="en-US" altLang="ja-JP" dirty="0"/>
          </a:p>
          <a:p>
            <a:pPr lvl="1"/>
            <a:endParaRPr kumimoji="1" lang="en-US" altLang="ja-JP" dirty="0"/>
          </a:p>
          <a:p>
            <a:r>
              <a:rPr lang="ja-JP" altLang="en-US" dirty="0"/>
              <a:t>プログラム</a:t>
            </a:r>
            <a:r>
              <a:rPr lang="ja-JP" altLang="en-US"/>
              <a:t>を高速化</a:t>
            </a:r>
            <a:endParaRPr lang="en-US" altLang="ja-JP" dirty="0"/>
          </a:p>
          <a:p>
            <a:pPr lvl="1"/>
            <a:r>
              <a:rPr kumimoji="1" lang="en-US" altLang="ja-JP" dirty="0" err="1"/>
              <a:t>Pthreads</a:t>
            </a:r>
            <a:r>
              <a:rPr kumimoji="1" lang="ja-JP" altLang="en-US"/>
              <a:t>，</a:t>
            </a:r>
            <a:r>
              <a:rPr kumimoji="1" lang="en-US" altLang="ja-JP" dirty="0"/>
              <a:t>MPI</a:t>
            </a:r>
            <a:r>
              <a:rPr lang="ja-JP" altLang="en-US"/>
              <a:t>，</a:t>
            </a:r>
            <a:r>
              <a:rPr kumimoji="1" lang="en-US" altLang="ja-JP" dirty="0"/>
              <a:t> GPU</a:t>
            </a:r>
            <a:r>
              <a:rPr kumimoji="1" lang="ja-JP" altLang="en-US"/>
              <a:t>，</a:t>
            </a:r>
            <a:r>
              <a:rPr kumimoji="1" lang="en-US" altLang="ja-JP" dirty="0"/>
              <a:t> FPGA</a:t>
            </a:r>
            <a:r>
              <a:rPr kumimoji="1" lang="ja-JP" altLang="en-US"/>
              <a:t>など</a:t>
            </a:r>
            <a:endParaRPr kumimoji="1" lang="ja-JP" altLang="en-US" dirty="0"/>
          </a:p>
        </p:txBody>
      </p:sp>
    </p:spTree>
    <p:extLst>
      <p:ext uri="{BB962C8B-B14F-4D97-AF65-F5344CB8AC3E}">
        <p14:creationId xmlns:p14="http://schemas.microsoft.com/office/powerpoint/2010/main" val="22757386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46D5160-B2D6-47D6-8EF7-6757E0F09F8C}"/>
              </a:ext>
            </a:extLst>
          </p:cNvPr>
          <p:cNvSpPr>
            <a:spLocks noGrp="1"/>
          </p:cNvSpPr>
          <p:nvPr>
            <p:ph type="title"/>
          </p:nvPr>
        </p:nvSpPr>
        <p:spPr/>
        <p:txBody>
          <a:bodyPr/>
          <a:lstStyle/>
          <a:p>
            <a:r>
              <a:rPr kumimoji="1" lang="ja-JP" altLang="en-US"/>
              <a:t>競技テーマ</a:t>
            </a:r>
            <a:endParaRPr kumimoji="1" lang="ja-JP" altLang="en-US" dirty="0"/>
          </a:p>
        </p:txBody>
      </p:sp>
      <p:sp>
        <p:nvSpPr>
          <p:cNvPr id="4" name="角丸四角形 3">
            <a:extLst>
              <a:ext uri="{FF2B5EF4-FFF2-40B4-BE49-F238E27FC236}">
                <a16:creationId xmlns:a16="http://schemas.microsoft.com/office/drawing/2014/main" id="{FC35DAE3-0C85-EA42-ABCE-96BB528CD0E7}"/>
              </a:ext>
            </a:extLst>
          </p:cNvPr>
          <p:cNvSpPr/>
          <p:nvPr/>
        </p:nvSpPr>
        <p:spPr>
          <a:xfrm>
            <a:off x="628650" y="2348880"/>
            <a:ext cx="7886700" cy="374441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5400">
                <a:solidFill>
                  <a:schemeClr val="tx1"/>
                </a:solidFill>
              </a:rPr>
              <a:t>仮想通貨のマイニング</a:t>
            </a:r>
            <a:endParaRPr kumimoji="1" lang="en-US" altLang="ja-JP" sz="5400" dirty="0">
              <a:solidFill>
                <a:schemeClr val="tx1"/>
              </a:solidFill>
            </a:endParaRPr>
          </a:p>
          <a:p>
            <a:r>
              <a:rPr kumimoji="1" lang="ja-JP" altLang="en-US" sz="5400">
                <a:solidFill>
                  <a:schemeClr val="tx1"/>
                </a:solidFill>
              </a:rPr>
              <a:t>（のようなもの）</a:t>
            </a:r>
            <a:endParaRPr kumimoji="1" lang="en-US" altLang="ja-JP" sz="5400" dirty="0">
              <a:solidFill>
                <a:schemeClr val="tx1"/>
              </a:solidFill>
            </a:endParaRPr>
          </a:p>
          <a:p>
            <a:pPr algn="ctr"/>
            <a:endParaRPr kumimoji="1" lang="ja-JP" altLang="en-US"/>
          </a:p>
        </p:txBody>
      </p:sp>
    </p:spTree>
    <p:extLst>
      <p:ext uri="{BB962C8B-B14F-4D97-AF65-F5344CB8AC3E}">
        <p14:creationId xmlns:p14="http://schemas.microsoft.com/office/powerpoint/2010/main" val="7656678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417F3A43-10E0-4189-B3F2-936CCBA626DB}"/>
              </a:ext>
            </a:extLst>
          </p:cNvPr>
          <p:cNvSpPr>
            <a:spLocks noGrp="1"/>
          </p:cNvSpPr>
          <p:nvPr>
            <p:ph type="title"/>
          </p:nvPr>
        </p:nvSpPr>
        <p:spPr/>
        <p:txBody>
          <a:bodyPr/>
          <a:lstStyle/>
          <a:p>
            <a:r>
              <a:rPr kumimoji="1" lang="ja-JP" altLang="en-US"/>
              <a:t>ブロックチェーン</a:t>
            </a:r>
            <a:r>
              <a:rPr lang="ja-JP" altLang="en-US"/>
              <a:t>と</a:t>
            </a:r>
            <a:br>
              <a:rPr lang="en-US" altLang="ja-JP" dirty="0"/>
            </a:br>
            <a:r>
              <a:rPr kumimoji="1" lang="ja-JP" altLang="en-US"/>
              <a:t>マイニング</a:t>
            </a:r>
            <a:endParaRPr kumimoji="1" lang="ja-JP" altLang="en-US" dirty="0"/>
          </a:p>
        </p:txBody>
      </p:sp>
      <p:sp>
        <p:nvSpPr>
          <p:cNvPr id="5" name="テキスト プレースホルダー 4">
            <a:extLst>
              <a:ext uri="{FF2B5EF4-FFF2-40B4-BE49-F238E27FC236}">
                <a16:creationId xmlns:a16="http://schemas.microsoft.com/office/drawing/2014/main" id="{EF5876CD-ACFE-4EA5-804D-9AC9427CDC22}"/>
              </a:ext>
            </a:extLst>
          </p:cNvPr>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28631232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B02BAF3-B182-4CE7-AA84-75DD2C2D0663}"/>
              </a:ext>
            </a:extLst>
          </p:cNvPr>
          <p:cNvSpPr>
            <a:spLocks noGrp="1"/>
          </p:cNvSpPr>
          <p:nvPr>
            <p:ph type="title"/>
          </p:nvPr>
        </p:nvSpPr>
        <p:spPr/>
        <p:txBody>
          <a:bodyPr/>
          <a:lstStyle/>
          <a:p>
            <a:r>
              <a:rPr kumimoji="1" lang="ja-JP" altLang="en-US" dirty="0"/>
              <a:t>ブロックチェーン</a:t>
            </a:r>
          </a:p>
        </p:txBody>
      </p:sp>
      <p:sp>
        <p:nvSpPr>
          <p:cNvPr id="3" name="コンテンツ プレースホルダー 2">
            <a:extLst>
              <a:ext uri="{FF2B5EF4-FFF2-40B4-BE49-F238E27FC236}">
                <a16:creationId xmlns:a16="http://schemas.microsoft.com/office/drawing/2014/main" id="{CCFFDBFC-34C9-4B71-9B86-A2DD6B08300F}"/>
              </a:ext>
            </a:extLst>
          </p:cNvPr>
          <p:cNvSpPr>
            <a:spLocks noGrp="1"/>
          </p:cNvSpPr>
          <p:nvPr>
            <p:ph idx="1"/>
          </p:nvPr>
        </p:nvSpPr>
        <p:spPr>
          <a:xfrm>
            <a:off x="628650" y="1825625"/>
            <a:ext cx="8119814" cy="4351338"/>
          </a:xfrm>
        </p:spPr>
        <p:txBody>
          <a:bodyPr/>
          <a:lstStyle/>
          <a:p>
            <a:r>
              <a:rPr lang="en-US" altLang="ja-JP" dirty="0"/>
              <a:t>P2P</a:t>
            </a:r>
            <a:r>
              <a:rPr lang="ja-JP" altLang="en-US" dirty="0"/>
              <a:t>ネットワーク上で台帳を管理する技術の総称</a:t>
            </a:r>
            <a:endParaRPr kumimoji="1" lang="en-US" altLang="ja-JP" dirty="0"/>
          </a:p>
          <a:p>
            <a:pPr lvl="1"/>
            <a:r>
              <a:rPr lang="ja-JP" altLang="en-US" dirty="0"/>
              <a:t>ブロック（取引をまとめたもの）同士がチェーンで</a:t>
            </a:r>
            <a:r>
              <a:rPr lang="ja-JP" altLang="en-US"/>
              <a:t>繋がっている構造を持つ</a:t>
            </a:r>
            <a:endParaRPr lang="en-US" altLang="ja-JP" dirty="0"/>
          </a:p>
          <a:p>
            <a:pPr lvl="1"/>
            <a:r>
              <a:rPr lang="en-US" altLang="ja-JP" dirty="0"/>
              <a:t>P2P</a:t>
            </a:r>
            <a:r>
              <a:rPr lang="ja-JP" altLang="en-US"/>
              <a:t>ネットワーク参加者全員でブロックを管理</a:t>
            </a:r>
            <a:endParaRPr lang="en-US" altLang="ja-JP" dirty="0"/>
          </a:p>
          <a:p>
            <a:pPr lvl="1"/>
            <a:endParaRPr lang="en-US" altLang="ja-JP" dirty="0"/>
          </a:p>
          <a:p>
            <a:r>
              <a:rPr lang="ja-JP" altLang="en-US"/>
              <a:t>特徴</a:t>
            </a:r>
            <a:endParaRPr lang="en-US" altLang="ja-JP" dirty="0"/>
          </a:p>
          <a:p>
            <a:pPr lvl="1"/>
            <a:r>
              <a:rPr lang="ja-JP" altLang="en-US"/>
              <a:t>データ</a:t>
            </a:r>
            <a:r>
              <a:rPr lang="ja-JP" altLang="en-US" dirty="0"/>
              <a:t>の改ざんが難しい</a:t>
            </a:r>
            <a:endParaRPr lang="en-US" altLang="ja-JP" dirty="0"/>
          </a:p>
          <a:p>
            <a:pPr lvl="1"/>
            <a:r>
              <a:rPr lang="ja-JP" altLang="en-US"/>
              <a:t>非中央集権な</a:t>
            </a:r>
            <a:r>
              <a:rPr lang="ja-JP" altLang="en-US" dirty="0"/>
              <a:t>システム</a:t>
            </a:r>
            <a:endParaRPr lang="en-US" altLang="ja-JP" dirty="0"/>
          </a:p>
          <a:p>
            <a:pPr lvl="1"/>
            <a:r>
              <a:rPr lang="ja-JP" altLang="en-US"/>
              <a:t>ブロックの妥当性を</a:t>
            </a:r>
            <a:r>
              <a:rPr lang="ja-JP" altLang="en-US" dirty="0"/>
              <a:t>誰でも検証できる</a:t>
            </a:r>
            <a:endParaRPr lang="en-US" altLang="ja-JP" dirty="0"/>
          </a:p>
          <a:p>
            <a:pPr lvl="1"/>
            <a:endParaRPr lang="en-US" altLang="ja-JP" dirty="0"/>
          </a:p>
          <a:p>
            <a:endParaRPr kumimoji="1" lang="ja-JP" altLang="en-US" dirty="0"/>
          </a:p>
        </p:txBody>
      </p:sp>
    </p:spTree>
    <p:extLst>
      <p:ext uri="{BB962C8B-B14F-4D97-AF65-F5344CB8AC3E}">
        <p14:creationId xmlns:p14="http://schemas.microsoft.com/office/powerpoint/2010/main" val="1795487986"/>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2536</TotalTime>
  <Words>1103</Words>
  <Application>Microsoft Macintosh PowerPoint</Application>
  <PresentationFormat>画面に合わせる (4:3)</PresentationFormat>
  <Paragraphs>285</Paragraphs>
  <Slides>30</Slides>
  <Notes>0</Notes>
  <HiddenSlides>3</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30</vt:i4>
      </vt:variant>
    </vt:vector>
  </HeadingPairs>
  <TitlesOfParts>
    <vt:vector size="37" baseType="lpstr">
      <vt:lpstr>游ゴシック</vt:lpstr>
      <vt:lpstr>游ゴシック Light</vt:lpstr>
      <vt:lpstr>Arial</vt:lpstr>
      <vt:lpstr>Calibri</vt:lpstr>
      <vt:lpstr>Calibri Light</vt:lpstr>
      <vt:lpstr>Wingdings</vt:lpstr>
      <vt:lpstr>Office テーマ</vt:lpstr>
      <vt:lpstr>DEATH-March</vt:lpstr>
      <vt:lpstr>Outline</vt:lpstr>
      <vt:lpstr>DEATH-March</vt:lpstr>
      <vt:lpstr>目標</vt:lpstr>
      <vt:lpstr>競技内容</vt:lpstr>
      <vt:lpstr>課題</vt:lpstr>
      <vt:lpstr>競技テーマ</vt:lpstr>
      <vt:lpstr>ブロックチェーンと マイニング</vt:lpstr>
      <vt:lpstr>ブロックチェーン</vt:lpstr>
      <vt:lpstr>ハッシュチェーンと電子署名</vt:lpstr>
      <vt:lpstr>ハッシュチェーン</vt:lpstr>
      <vt:lpstr>ハッシュチェーンの特徴</vt:lpstr>
      <vt:lpstr>電子署名</vt:lpstr>
      <vt:lpstr>ビットコインのブロック</vt:lpstr>
      <vt:lpstr>ブロックを生成するのは誰？</vt:lpstr>
      <vt:lpstr>マイニング</vt:lpstr>
      <vt:lpstr>nonce</vt:lpstr>
      <vt:lpstr>nonce</vt:lpstr>
      <vt:lpstr>競技形式</vt:lpstr>
      <vt:lpstr>注意点</vt:lpstr>
      <vt:lpstr>注意点</vt:lpstr>
      <vt:lpstr>競技形式</vt:lpstr>
      <vt:lpstr>プログラム</vt:lpstr>
      <vt:lpstr>Server</vt:lpstr>
      <vt:lpstr>Client</vt:lpstr>
      <vt:lpstr>評価</vt:lpstr>
      <vt:lpstr>評価内容</vt:lpstr>
      <vt:lpstr>チーム開発</vt:lpstr>
      <vt:lpstr>はじめに</vt:lpstr>
      <vt:lpstr>チーム</vt:lpstr>
    </vt:vector>
  </TitlesOfParts>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晃太 重信</dc:creator>
  <cp:lastModifiedBy>Microsoft Office ユーザー</cp:lastModifiedBy>
  <cp:revision>75</cp:revision>
  <dcterms:created xsi:type="dcterms:W3CDTF">2018-05-10T04:46:02Z</dcterms:created>
  <dcterms:modified xsi:type="dcterms:W3CDTF">2018-05-14T12:26:04Z</dcterms:modified>
</cp:coreProperties>
</file>

<file path=docProps/thumbnail.jpeg>
</file>